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0" r:id="rId2"/>
    <p:sldId id="391" r:id="rId3"/>
    <p:sldId id="383" r:id="rId4"/>
    <p:sldId id="367" r:id="rId5"/>
    <p:sldId id="415" r:id="rId6"/>
    <p:sldId id="409" r:id="rId7"/>
    <p:sldId id="402" r:id="rId8"/>
    <p:sldId id="413" r:id="rId9"/>
    <p:sldId id="406" r:id="rId10"/>
    <p:sldId id="364" r:id="rId11"/>
    <p:sldId id="397" r:id="rId12"/>
    <p:sldId id="522" r:id="rId13"/>
    <p:sldId id="421" r:id="rId14"/>
    <p:sldId id="303" r:id="rId15"/>
    <p:sldId id="414" r:id="rId16"/>
    <p:sldId id="473" r:id="rId17"/>
    <p:sldId id="400" r:id="rId18"/>
    <p:sldId id="334" r:id="rId19"/>
    <p:sldId id="399" r:id="rId20"/>
    <p:sldId id="289" r:id="rId21"/>
    <p:sldId id="416" r:id="rId22"/>
    <p:sldId id="404"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32344F-8001-4E8D-A085-2314C75F2189}">
          <p14:sldIdLst/>
        </p14:section>
        <p14:section name="Default Section" id="{6E7CEAFF-054D-48EF-BD24-4182315CDC0C}">
          <p14:sldIdLst>
            <p14:sldId id="260"/>
            <p14:sldId id="391"/>
            <p14:sldId id="383"/>
            <p14:sldId id="367"/>
            <p14:sldId id="415"/>
            <p14:sldId id="409"/>
            <p14:sldId id="402"/>
            <p14:sldId id="413"/>
            <p14:sldId id="406"/>
            <p14:sldId id="364"/>
            <p14:sldId id="397"/>
            <p14:sldId id="522"/>
            <p14:sldId id="421"/>
            <p14:sldId id="303"/>
            <p14:sldId id="414"/>
            <p14:sldId id="473"/>
            <p14:sldId id="400"/>
            <p14:sldId id="334"/>
            <p14:sldId id="399"/>
            <p14:sldId id="289"/>
            <p14:sldId id="416"/>
            <p14:sldId id="404"/>
          </p14:sldIdLst>
        </p14:section>
        <p14:section name="Untitled Section" id="{57302BE1-F5E2-4D38-B186-25F5FEC554B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FE287F-4A2E-4842-A2D0-A4D30562836A}" v="76" dt="2022-07-11T13:52:54.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9" autoAdjust="0"/>
    <p:restoredTop sz="94660"/>
  </p:normalViewPr>
  <p:slideViewPr>
    <p:cSldViewPr snapToGrid="0">
      <p:cViewPr varScale="1">
        <p:scale>
          <a:sx n="59" d="100"/>
          <a:sy n="59" d="100"/>
        </p:scale>
        <p:origin x="7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India</c:v>
                </c:pt>
                <c:pt idx="1">
                  <c:v>Brazil</c:v>
                </c:pt>
                <c:pt idx="2">
                  <c:v>Taiwan</c:v>
                </c:pt>
                <c:pt idx="3">
                  <c:v>USA</c:v>
                </c:pt>
                <c:pt idx="4">
                  <c:v>Germany</c:v>
                </c:pt>
                <c:pt idx="5">
                  <c:v>Kenya</c:v>
                </c:pt>
                <c:pt idx="6">
                  <c:v>Japan</c:v>
                </c:pt>
              </c:strCache>
            </c:strRef>
          </c:cat>
          <c:val>
            <c:numRef>
              <c:f>Sheet1!$B$2:$B$8</c:f>
              <c:numCache>
                <c:formatCode>0%</c:formatCode>
                <c:ptCount val="7"/>
                <c:pt idx="0">
                  <c:v>0.56999999999999995</c:v>
                </c:pt>
                <c:pt idx="1">
                  <c:v>0.41</c:v>
                </c:pt>
                <c:pt idx="2">
                  <c:v>0.34</c:v>
                </c:pt>
                <c:pt idx="3">
                  <c:v>0.31</c:v>
                </c:pt>
                <c:pt idx="4">
                  <c:v>0.2</c:v>
                </c:pt>
                <c:pt idx="5">
                  <c:v>0.19</c:v>
                </c:pt>
                <c:pt idx="6">
                  <c:v>0.16</c:v>
                </c:pt>
              </c:numCache>
            </c:numRef>
          </c:val>
          <c:extLst>
            <c:ext xmlns:c16="http://schemas.microsoft.com/office/drawing/2014/chart" uri="{C3380CC4-5D6E-409C-BE32-E72D297353CC}">
              <c16:uniqueId val="{00000000-1E5E-1946-B971-919278668265}"/>
            </c:ext>
          </c:extLst>
        </c:ser>
        <c:dLbls>
          <c:showLegendKey val="0"/>
          <c:showVal val="0"/>
          <c:showCatName val="0"/>
          <c:showSerName val="0"/>
          <c:showPercent val="0"/>
          <c:showBubbleSize val="0"/>
        </c:dLbls>
        <c:gapWidth val="219"/>
        <c:overlap val="-27"/>
        <c:axId val="1526929696"/>
        <c:axId val="1579196192"/>
      </c:barChart>
      <c:catAx>
        <c:axId val="152692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crossAx val="1579196192"/>
        <c:crosses val="autoZero"/>
        <c:auto val="1"/>
        <c:lblAlgn val="ctr"/>
        <c:lblOffset val="100"/>
        <c:noMultiLvlLbl val="0"/>
      </c:catAx>
      <c:valAx>
        <c:axId val="15791961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692969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drawing1.xml><?xml version="1.0" encoding="utf-8"?>
<c:userShapes xmlns:c="http://schemas.openxmlformats.org/drawingml/2006/chart">
  <cdr:relSizeAnchor xmlns:cdr="http://schemas.openxmlformats.org/drawingml/2006/chartDrawing">
    <cdr:from>
      <cdr:x>0.47474</cdr:x>
      <cdr:y>0.47056</cdr:y>
    </cdr:from>
    <cdr:to>
      <cdr:x>0.55807</cdr:x>
      <cdr:y>1</cdr:y>
    </cdr:to>
    <cdr:sp macro="" textlink="">
      <cdr:nvSpPr>
        <cdr:cNvPr id="2" name="Oval 1"/>
        <cdr:cNvSpPr/>
      </cdr:nvSpPr>
      <cdr:spPr>
        <a:xfrm xmlns:a="http://schemas.openxmlformats.org/drawingml/2006/main">
          <a:off x="4341161" y="1941456"/>
          <a:ext cx="762000" cy="2184400"/>
        </a:xfrm>
        <a:prstGeom xmlns:a="http://schemas.openxmlformats.org/drawingml/2006/main" prst="ellipse">
          <a:avLst/>
        </a:prstGeom>
        <a:noFill xmlns:a="http://schemas.openxmlformats.org/drawingml/2006/main"/>
        <a:ln xmlns:a="http://schemas.openxmlformats.org/drawingml/2006/main" w="1905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31F28-6BF3-42B9-9C94-BBAA2F7FA3B8}" type="datetimeFigureOut">
              <a:rPr lang="en-US" smtClean="0"/>
              <a:t>11-Jul-2022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56DC8-D674-4D7A-8E8B-2CC6E8AB469C}" type="slidenum">
              <a:rPr lang="en-US" smtClean="0"/>
              <a:t>‹#›</a:t>
            </a:fld>
            <a:endParaRPr lang="en-US"/>
          </a:p>
        </p:txBody>
      </p:sp>
    </p:spTree>
    <p:extLst>
      <p:ext uri="{BB962C8B-B14F-4D97-AF65-F5344CB8AC3E}">
        <p14:creationId xmlns:p14="http://schemas.microsoft.com/office/powerpoint/2010/main" val="33040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a:p>
        </p:txBody>
      </p:sp>
    </p:spTree>
    <p:extLst>
      <p:ext uri="{BB962C8B-B14F-4D97-AF65-F5344CB8AC3E}">
        <p14:creationId xmlns:p14="http://schemas.microsoft.com/office/powerpoint/2010/main" val="280973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2801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1.4 million brand ambassadors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PEOPLE RESPOND AND CONNECT TO STORIES.  Presidents can stress how important it is for people to tell a story about what Rotary means to them.  Recognize that different people are motivated by different things.  Stress importance of encouraging members to share with the group what they personally get from Rotary.  Good way to cross pollinate stories AND have a more open dialogue about what the club is doing well to engage existing members.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 </a:t>
            </a:r>
          </a:p>
          <a:p>
            <a:endParaRPr lang="en-US" dirty="0"/>
          </a:p>
          <a:p>
            <a:r>
              <a:rPr lang="en-US" dirty="0"/>
              <a:t>And we have great stories to tell! I’m a firm believer that when we tell our stories in a </a:t>
            </a:r>
          </a:p>
          <a:p>
            <a:r>
              <a:rPr lang="en-US" dirty="0"/>
              <a:t>way that recognizes many different people, we will change the “face” of Rotary to </a:t>
            </a:r>
          </a:p>
          <a:p>
            <a:pPr marL="0" indent="0"/>
            <a:r>
              <a:rPr lang="en-US" dirty="0"/>
              <a:t>become more welcoming, more vibrant, and more relevant</a:t>
            </a:r>
          </a:p>
        </p:txBody>
      </p:sp>
      <p:sp>
        <p:nvSpPr>
          <p:cNvPr id="4" name="Slide Number Placeholder 3"/>
          <p:cNvSpPr>
            <a:spLocks noGrp="1"/>
          </p:cNvSpPr>
          <p:nvPr>
            <p:ph type="sldNum" sz="quarter" idx="5"/>
          </p:nvPr>
        </p:nvSpPr>
        <p:spPr/>
        <p:txBody>
          <a:bodyPr/>
          <a:lstStyle/>
          <a:p>
            <a:fld id="{DB827055-821E-4F6B-AAA9-2685E1493D9C}" type="slidenum">
              <a:rPr lang="en-US" smtClean="0"/>
              <a:t>11</a:t>
            </a:fld>
            <a:endParaRPr lang="en-US"/>
          </a:p>
        </p:txBody>
      </p:sp>
    </p:spTree>
    <p:extLst>
      <p:ext uri="{BB962C8B-B14F-4D97-AF65-F5344CB8AC3E}">
        <p14:creationId xmlns:p14="http://schemas.microsoft.com/office/powerpoint/2010/main" val="882739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 we talk about ourselves</a:t>
            </a:r>
          </a:p>
          <a:p>
            <a:pPr lvl="0"/>
            <a:r>
              <a:rPr lang="en-US" sz="1200" kern="1200" dirty="0">
                <a:solidFill>
                  <a:schemeClr val="tx1"/>
                </a:solidFill>
                <a:effectLst/>
                <a:latin typeface="+mn-lt"/>
                <a:ea typeface="+mn-ea"/>
                <a:cs typeface="+mn-cs"/>
              </a:rPr>
              <a:t>It Answers:</a:t>
            </a:r>
          </a:p>
          <a:p>
            <a:pPr lvl="1"/>
            <a:r>
              <a:rPr lang="en-US" sz="1200" kern="1200" dirty="0">
                <a:solidFill>
                  <a:schemeClr val="tx1"/>
                </a:solidFill>
                <a:effectLst/>
                <a:latin typeface="+mn-lt"/>
                <a:ea typeface="+mn-ea"/>
                <a:cs typeface="+mn-cs"/>
              </a:rPr>
              <a:t>What is Rotary?</a:t>
            </a:r>
          </a:p>
          <a:p>
            <a:pPr lvl="1"/>
            <a:r>
              <a:rPr lang="en-US" sz="1200" kern="1200" dirty="0">
                <a:solidFill>
                  <a:schemeClr val="tx1"/>
                </a:solidFill>
                <a:effectLst/>
                <a:latin typeface="+mn-lt"/>
                <a:ea typeface="+mn-ea"/>
                <a:cs typeface="+mn-cs"/>
              </a:rPr>
              <a:t>Who are Rotarians?</a:t>
            </a:r>
          </a:p>
          <a:p>
            <a:pPr lvl="1"/>
            <a:r>
              <a:rPr lang="en-US" sz="1200" kern="1200" dirty="0">
                <a:solidFill>
                  <a:schemeClr val="tx1"/>
                </a:solidFill>
                <a:effectLst/>
                <a:latin typeface="+mn-lt"/>
                <a:ea typeface="+mn-ea"/>
                <a:cs typeface="+mn-cs"/>
              </a:rPr>
              <a:t>What’s our  impact? </a:t>
            </a:r>
          </a:p>
          <a:p>
            <a:pPr lvl="1"/>
            <a:r>
              <a:rPr lang="en-US" sz="1200" kern="1200" dirty="0">
                <a:solidFill>
                  <a:schemeClr val="tx1"/>
                </a:solidFill>
                <a:effectLst/>
                <a:latin typeface="+mn-lt"/>
                <a:ea typeface="+mn-ea"/>
                <a:cs typeface="+mn-cs"/>
              </a:rPr>
              <a:t>How are we different?</a:t>
            </a:r>
          </a:p>
          <a:p>
            <a:pPr lvl="1"/>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messaging platform and set of resources that works across multiple platforms</a:t>
            </a:r>
          </a:p>
          <a:p>
            <a:pPr lvl="0"/>
            <a:r>
              <a:rPr lang="en-US" sz="1200" b="1" kern="1200" dirty="0">
                <a:solidFill>
                  <a:schemeClr val="tx1"/>
                </a:solidFill>
                <a:effectLst/>
                <a:latin typeface="+mn-lt"/>
                <a:ea typeface="+mn-ea"/>
                <a:cs typeface="+mn-cs"/>
              </a:rPr>
              <a:t>Press Release and Website Stories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Facebook</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Outdoor Advertising</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Print Ads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TV and Radio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F356DC8-D674-4D7A-8E8B-2CC6E8AB469C}" type="slidenum">
              <a:rPr lang="en-US" smtClean="0"/>
              <a:t>12</a:t>
            </a:fld>
            <a:endParaRPr lang="en-US"/>
          </a:p>
        </p:txBody>
      </p:sp>
    </p:spTree>
    <p:extLst>
      <p:ext uri="{BB962C8B-B14F-4D97-AF65-F5344CB8AC3E}">
        <p14:creationId xmlns:p14="http://schemas.microsoft.com/office/powerpoint/2010/main" val="41659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7063" y="1162050"/>
            <a:ext cx="3216275" cy="1809750"/>
          </a:xfrm>
        </p:spPr>
      </p:sp>
      <p:sp>
        <p:nvSpPr>
          <p:cNvPr id="3" name="Notes Placeholder 2"/>
          <p:cNvSpPr>
            <a:spLocks noGrp="1"/>
          </p:cNvSpPr>
          <p:nvPr>
            <p:ph type="body" idx="1"/>
          </p:nvPr>
        </p:nvSpPr>
        <p:spPr>
          <a:xfrm>
            <a:off x="717550" y="3310109"/>
            <a:ext cx="5814060" cy="463893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People of Action - our positioning and messaging platform aimed at external audiences to raise the public image of Rotary.</a:t>
            </a:r>
            <a:r>
              <a:rPr lang="en-US" sz="1600" baseline="0" dirty="0"/>
              <a:t>  </a:t>
            </a:r>
            <a:r>
              <a:rPr lang="en-US" sz="1600" dirty="0"/>
              <a:t>It showcases members </a:t>
            </a:r>
            <a:r>
              <a:rPr lang="en-US" sz="1600" b="1" dirty="0"/>
              <a:t>takin</a:t>
            </a:r>
            <a:r>
              <a:rPr lang="en-US" sz="1600" b="1" baseline="0" dirty="0"/>
              <a:t>g action </a:t>
            </a:r>
            <a:r>
              <a:rPr lang="en-US" sz="1600" baseline="0" dirty="0"/>
              <a:t>to </a:t>
            </a:r>
            <a:r>
              <a:rPr lang="en-US" sz="1600" dirty="0"/>
              <a:t>make a difference in their communities, and provides a</a:t>
            </a:r>
            <a:r>
              <a:rPr lang="en-US" sz="1600" baseline="0" dirty="0"/>
              <a:t> consistent, current way to describe Rotary to those who don’t know us.</a:t>
            </a: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66756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a:cs typeface="ヒラギノ角ゴ Pro W3"/>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a:cs typeface="ヒラギノ角ゴ Pro W3"/>
              </a:defRPr>
            </a:lvl1pPr>
            <a:lvl2pPr marL="742950" indent="-285750" defTabSz="931863">
              <a:defRPr sz="2400">
                <a:solidFill>
                  <a:schemeClr val="tx1"/>
                </a:solidFill>
                <a:latin typeface="Arial" panose="020B0604020202020204" pitchFamily="34" charset="0"/>
                <a:ea typeface="ヒラギノ角ゴ Pro W3"/>
                <a:cs typeface="ヒラギノ角ゴ Pro W3"/>
              </a:defRPr>
            </a:lvl2pPr>
            <a:lvl3pPr marL="1143000" indent="-228600" defTabSz="931863">
              <a:defRPr sz="2400">
                <a:solidFill>
                  <a:schemeClr val="tx1"/>
                </a:solidFill>
                <a:latin typeface="Arial" panose="020B0604020202020204" pitchFamily="34" charset="0"/>
                <a:ea typeface="ヒラギノ角ゴ Pro W3"/>
                <a:cs typeface="ヒラギノ角ゴ Pro W3"/>
              </a:defRPr>
            </a:lvl3pPr>
            <a:lvl4pPr marL="1600200" indent="-228600" defTabSz="931863">
              <a:defRPr sz="2400">
                <a:solidFill>
                  <a:schemeClr val="tx1"/>
                </a:solidFill>
                <a:latin typeface="Arial" panose="020B0604020202020204" pitchFamily="34" charset="0"/>
                <a:ea typeface="ヒラギノ角ゴ Pro W3"/>
                <a:cs typeface="ヒラギノ角ゴ Pro W3"/>
              </a:defRPr>
            </a:lvl4pPr>
            <a:lvl5pPr marL="2057400" indent="-228600" defTabSz="931863">
              <a:defRPr sz="2400">
                <a:solidFill>
                  <a:schemeClr val="tx1"/>
                </a:solidFill>
                <a:latin typeface="Arial" panose="020B0604020202020204" pitchFamily="34" charset="0"/>
                <a:ea typeface="ヒラギノ角ゴ Pro W3"/>
                <a:cs typeface="ヒラギノ角ゴ Pro W3"/>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E9673046-6751-4565-A6EA-FAA8207FFA94}" type="slidenum">
              <a:rPr lang="en-US" altLang="en-US" sz="1200" smtClean="0"/>
              <a:pPr/>
              <a:t>14</a:t>
            </a:fld>
            <a:endParaRPr lang="en-US" altLang="en-US" sz="1200"/>
          </a:p>
        </p:txBody>
      </p:sp>
    </p:spTree>
    <p:extLst>
      <p:ext uri="{BB962C8B-B14F-4D97-AF65-F5344CB8AC3E}">
        <p14:creationId xmlns:p14="http://schemas.microsoft.com/office/powerpoint/2010/main" val="3078316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b="1" i="1" dirty="0"/>
          </a:p>
        </p:txBody>
      </p:sp>
      <p:sp>
        <p:nvSpPr>
          <p:cNvPr id="448" name="Google Shape;44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593671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F5AB6CE8-012F-4A5C-9964-B51EB080AFBB}" type="slidenum">
              <a:rPr lang="en-US" altLang="en-US"/>
              <a:pPr>
                <a:defRPr/>
              </a:pPr>
              <a:t>16</a:t>
            </a:fld>
            <a:endParaRPr lang="en-US" altLang="en-US"/>
          </a:p>
        </p:txBody>
      </p:sp>
    </p:spTree>
    <p:extLst>
      <p:ext uri="{BB962C8B-B14F-4D97-AF65-F5344CB8AC3E}">
        <p14:creationId xmlns:p14="http://schemas.microsoft.com/office/powerpoint/2010/main" val="3132845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charset="-128"/>
              </a:rPr>
              <a:t>Armed with knowledge and resources from BC and TLC, now it’s time to go public with our messaging:  we have to There are many ways to communicate Rotary’s impact.  All of them are effective, and are especially impactful when they build upon each other.  Telling stories of local impact consistently across communication channels will help build Rotary’s public image.</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ea typeface="ヒラギノ角ゴ Pro W3" charset="-128"/>
              </a:defRPr>
            </a:lvl1pPr>
            <a:lvl2pPr marL="742950" indent="-285750" defTabSz="928688">
              <a:defRPr sz="2400">
                <a:solidFill>
                  <a:schemeClr val="tx1"/>
                </a:solidFill>
                <a:latin typeface="Arial" panose="020B0604020202020204" pitchFamily="34" charset="0"/>
                <a:ea typeface="ヒラギノ角ゴ Pro W3" charset="-128"/>
              </a:defRPr>
            </a:lvl2pPr>
            <a:lvl3pPr marL="1143000" indent="-228600" defTabSz="928688">
              <a:defRPr sz="2400">
                <a:solidFill>
                  <a:schemeClr val="tx1"/>
                </a:solidFill>
                <a:latin typeface="Arial" panose="020B0604020202020204" pitchFamily="34" charset="0"/>
                <a:ea typeface="ヒラギノ角ゴ Pro W3" charset="-128"/>
              </a:defRPr>
            </a:lvl3pPr>
            <a:lvl4pPr marL="1600200" indent="-228600" defTabSz="928688">
              <a:defRPr sz="2400">
                <a:solidFill>
                  <a:schemeClr val="tx1"/>
                </a:solidFill>
                <a:latin typeface="Arial" panose="020B0604020202020204" pitchFamily="34" charset="0"/>
                <a:ea typeface="ヒラギノ角ゴ Pro W3" charset="-128"/>
              </a:defRPr>
            </a:lvl4pPr>
            <a:lvl5pPr marL="2057400" indent="-228600" defTabSz="928688">
              <a:defRPr sz="2400">
                <a:solidFill>
                  <a:schemeClr val="tx1"/>
                </a:solidFill>
                <a:latin typeface="Arial" panose="020B0604020202020204" pitchFamily="34" charset="0"/>
                <a:ea typeface="ヒラギノ角ゴ Pro W3" charset="-128"/>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23A07F5-8F63-4424-B12A-3500363D6DD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128"/>
                <a:cs typeface="+mn-cs"/>
              </a:rPr>
              <a:pPr marL="0" marR="0" lvl="0" indent="0" algn="r" defTabSz="928688"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2235744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F100F-8525-394E-90BC-63690EA97B19}" type="slidenum">
              <a:rPr lang="en-US" smtClean="0"/>
              <a:t>20</a:t>
            </a:fld>
            <a:endParaRPr lang="en-US"/>
          </a:p>
        </p:txBody>
      </p:sp>
    </p:spTree>
    <p:extLst>
      <p:ext uri="{BB962C8B-B14F-4D97-AF65-F5344CB8AC3E}">
        <p14:creationId xmlns:p14="http://schemas.microsoft.com/office/powerpoint/2010/main" val="1502946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 TO MAKE SURE PETS TRAININGS</a:t>
            </a:r>
            <a:r>
              <a:rPr lang="en-US" baseline="0" dirty="0"/>
              <a:t> MODEL WHAT WE WANT PRESIDENTS TO DO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4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mn-lt"/>
                <a:ea typeface="Calibri"/>
                <a:cs typeface="Calibri"/>
                <a:sym typeface="Calibri"/>
              </a:rPr>
              <a:t>Back in 2011, Rotary International conducted a major worldwide research project to measure the level of knowledge and understanding the general public had about Rotary. At that time, 4 in 10 people had never heard of Rotary. As a result, Rotary International launched  new branding and messaging, including a new logo, brand identity system, and a branding portal for Rotarians around the world to access materials, guidelines, and templates.</a:t>
            </a:r>
          </a:p>
          <a:p>
            <a:r>
              <a:rPr lang="en-US" sz="1200" b="0" i="0" u="none" strike="noStrike" cap="none" dirty="0">
                <a:solidFill>
                  <a:schemeClr val="dk1"/>
                </a:solidFill>
                <a:effectLst/>
                <a:latin typeface="+mn-lt"/>
                <a:ea typeface="Calibri"/>
                <a:cs typeface="Calibri"/>
                <a:sym typeface="Calibri"/>
              </a:rPr>
              <a:t>Rotary conducted a follow-up study in 2015.  The good news is that we increased the level of awareness for Rotary to 75%. Great news, in fact, right?</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a:p>
        </p:txBody>
      </p:sp>
    </p:spTree>
    <p:extLst>
      <p:ext uri="{BB962C8B-B14F-4D97-AF65-F5344CB8AC3E}">
        <p14:creationId xmlns:p14="http://schemas.microsoft.com/office/powerpoint/2010/main" val="2427759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117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mn-lt"/>
                <a:ea typeface="Calibri"/>
                <a:cs typeface="Calibri"/>
                <a:sym typeface="Calibri"/>
              </a:rPr>
              <a:t>Unfortunately, despite the increase in awareness, the understanding of Rotary remained low at 35%. In fact, 60% of the respondents were unfamiliar with a local Rotary club or project. That’s where the action happens and provides the greatest opportunity for public engagement. People don’t realize that they can make a difference in their own backyard.</a:t>
            </a:r>
          </a:p>
          <a:p>
            <a:r>
              <a:rPr lang="en-US" sz="1200" b="0" i="0" u="none" strike="noStrike" cap="none" dirty="0">
                <a:solidFill>
                  <a:schemeClr val="dk1"/>
                </a:solidFill>
                <a:effectLst/>
                <a:latin typeface="+mn-lt"/>
                <a:ea typeface="Calibri"/>
                <a:cs typeface="Calibri"/>
                <a:sym typeface="Calibri"/>
              </a:rPr>
              <a:t>Also, the public lacks a clear understanding or Rotary, our projects, and our impact. A third of the global respondents were unfamiliar with ANY Rotary program, including our signature End Polio Now program.</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a:p>
        </p:txBody>
      </p:sp>
    </p:spTree>
    <p:extLst>
      <p:ext uri="{BB962C8B-B14F-4D97-AF65-F5344CB8AC3E}">
        <p14:creationId xmlns:p14="http://schemas.microsoft.com/office/powerpoint/2010/main" val="731766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5608320" cy="4183380"/>
          </a:xfrm>
        </p:spPr>
        <p:txBody>
          <a:bodyPr/>
          <a:lstStyle/>
          <a:p>
            <a:r>
              <a:rPr lang="en-US" dirty="0"/>
              <a:t>And how do others see us? We regularly conduct research around the world with the general public, to assess what they know and think about Rotary. And while the responses vary from market to market, on thing remains the same –  whiles some of the descriptions are accurate, there are a lot of misperceptions about our brand.  In fact, many people respond “don’t know” when asked </a:t>
            </a:r>
            <a:r>
              <a:rPr lang="en-US" i="1" dirty="0"/>
              <a:t>What comes to mind when you hear the name Rotary or Rotary Club? Having a consistent and relevant way to talk about Rotary is critical in establishing a correct and positive impression and increasing understanding of our organization.</a:t>
            </a:r>
          </a:p>
        </p:txBody>
      </p:sp>
      <p:sp>
        <p:nvSpPr>
          <p:cNvPr id="4" name="Slide Number Placeholder 3"/>
          <p:cNvSpPr>
            <a:spLocks noGrp="1"/>
          </p:cNvSpPr>
          <p:nvPr>
            <p:ph type="sldNum" sz="quarter" idx="10"/>
          </p:nvPr>
        </p:nvSpPr>
        <p:spPr/>
        <p:txBody>
          <a:bodyPr/>
          <a:lstStyle/>
          <a:p>
            <a:fld id="{42AF100F-8525-394E-90BC-63690EA97B19}" type="slidenum">
              <a:rPr lang="en-US" smtClean="0"/>
              <a:t>4</a:t>
            </a:fld>
            <a:endParaRPr lang="en-US" dirty="0"/>
          </a:p>
        </p:txBody>
      </p:sp>
    </p:spTree>
    <p:extLst>
      <p:ext uri="{BB962C8B-B14F-4D97-AF65-F5344CB8AC3E}">
        <p14:creationId xmlns:p14="http://schemas.microsoft.com/office/powerpoint/2010/main" val="886245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Marketin</a:t>
            </a:r>
            <a:r>
              <a:rPr lang="en-US" baseline="0" dirty="0"/>
              <a:t>g challenge:  how do we bring together the need to increase understanding with the need to help the organization achieve it’s strategic priorities?</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a:p>
        </p:txBody>
      </p:sp>
    </p:spTree>
    <p:extLst>
      <p:ext uri="{BB962C8B-B14F-4D97-AF65-F5344CB8AC3E}">
        <p14:creationId xmlns:p14="http://schemas.microsoft.com/office/powerpoint/2010/main" val="4191909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mn-lt"/>
                <a:ea typeface="Calibri"/>
                <a:cs typeface="Calibri"/>
                <a:sym typeface="Calibri"/>
              </a:rPr>
              <a:t>HOW WE INCREASE REACH</a:t>
            </a:r>
            <a:r>
              <a:rPr lang="en-US" sz="1200" b="0" i="0" u="none" strike="noStrike" cap="none" baseline="0" dirty="0">
                <a:solidFill>
                  <a:schemeClr val="dk1"/>
                </a:solidFill>
                <a:effectLst/>
                <a:latin typeface="+mn-lt"/>
                <a:ea typeface="Calibri"/>
                <a:cs typeface="Calibri"/>
                <a:sym typeface="Calibri"/>
              </a:rPr>
              <a:t> – MAKE SURE EVERYONE WE HAVE UNIFIED AND CONSISTENT REPRESENTATION OF WHO WE ARE AND WHAT WE DO</a:t>
            </a:r>
          </a:p>
          <a:p>
            <a:endParaRPr lang="en-US" sz="1200" b="0" i="0" u="none" strike="noStrike" cap="none" baseline="0"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Presidents</a:t>
            </a:r>
            <a:r>
              <a:rPr lang="en-US" sz="1200" b="0" i="0" u="none" strike="noStrike" cap="none" baseline="0" dirty="0">
                <a:solidFill>
                  <a:schemeClr val="dk1"/>
                </a:solidFill>
                <a:effectLst/>
                <a:latin typeface="+mn-lt"/>
                <a:ea typeface="Calibri"/>
                <a:cs typeface="Calibri"/>
                <a:sym typeface="Calibri"/>
              </a:rPr>
              <a:t> can make brand a priority. Membership, service important and they can be enhanced by focus on brand.</a:t>
            </a:r>
          </a:p>
          <a:p>
            <a:r>
              <a:rPr lang="en-US" sz="1200" b="0" i="0" u="none" strike="noStrike" cap="none" baseline="0" dirty="0">
                <a:solidFill>
                  <a:schemeClr val="dk1"/>
                </a:solidFill>
                <a:effectLst/>
                <a:latin typeface="+mn-lt"/>
                <a:ea typeface="Calibri"/>
                <a:cs typeface="Calibri"/>
                <a:sym typeface="Calibri"/>
              </a:rPr>
              <a:t>Devote meeting. Appoint a public image/brand chair and have a team dedicated to this.  Job description on Brand Center.</a:t>
            </a:r>
          </a:p>
          <a:p>
            <a:r>
              <a:rPr lang="en-US" sz="1200" b="0" i="0" u="none" strike="noStrike" cap="none" dirty="0">
                <a:solidFill>
                  <a:schemeClr val="dk1"/>
                </a:solidFill>
                <a:effectLst/>
                <a:latin typeface="+mn-lt"/>
                <a:ea typeface="Calibri"/>
                <a:cs typeface="Calibri"/>
                <a:sym typeface="Calibri"/>
              </a:rPr>
              <a:t>Through a consistent brand, communicated to the public by all of us, we can: </a:t>
            </a:r>
          </a:p>
          <a:p>
            <a:pPr lvl="0"/>
            <a:r>
              <a:rPr lang="en-US" sz="1200" b="0" i="0" u="none" strike="noStrike" cap="none" dirty="0">
                <a:solidFill>
                  <a:schemeClr val="dk1"/>
                </a:solidFill>
                <a:effectLst/>
                <a:latin typeface="+mn-lt"/>
                <a:ea typeface="Calibri"/>
                <a:cs typeface="Calibri"/>
                <a:sym typeface="Calibri"/>
              </a:rPr>
              <a:t>increase community and member involvement in our service projects and fundraisers</a:t>
            </a:r>
          </a:p>
          <a:p>
            <a:pPr lvl="0"/>
            <a:r>
              <a:rPr lang="en-US" sz="1200" b="0" i="0" u="none" strike="noStrike" cap="none" dirty="0">
                <a:solidFill>
                  <a:schemeClr val="dk1"/>
                </a:solidFill>
                <a:effectLst/>
                <a:latin typeface="+mn-lt"/>
                <a:ea typeface="Calibri"/>
                <a:cs typeface="Calibri"/>
                <a:sym typeface="Calibri"/>
              </a:rPr>
              <a:t>strengthen our existing club through member engagement </a:t>
            </a:r>
          </a:p>
          <a:p>
            <a:pPr lvl="0"/>
            <a:r>
              <a:rPr lang="en-US" sz="1200" b="0" i="0" u="none" strike="noStrike" cap="none" dirty="0">
                <a:solidFill>
                  <a:schemeClr val="dk1"/>
                </a:solidFill>
                <a:effectLst/>
                <a:latin typeface="+mn-lt"/>
                <a:ea typeface="Calibri"/>
                <a:cs typeface="Calibri"/>
                <a:sym typeface="Calibri"/>
              </a:rPr>
              <a:t>increase our club’s membership by attracting new members </a:t>
            </a:r>
          </a:p>
          <a:p>
            <a:pPr lvl="0"/>
            <a:r>
              <a:rPr lang="en-US" sz="1200" b="0" i="0" u="none" strike="noStrike" cap="none" dirty="0">
                <a:solidFill>
                  <a:schemeClr val="dk1"/>
                </a:solidFill>
                <a:effectLst/>
                <a:latin typeface="+mn-lt"/>
                <a:ea typeface="Calibri"/>
                <a:cs typeface="Calibri"/>
                <a:sym typeface="Calibri"/>
              </a:rPr>
              <a:t>and grow new clubs</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a:p>
        </p:txBody>
      </p:sp>
    </p:spTree>
    <p:extLst>
      <p:ext uri="{BB962C8B-B14F-4D97-AF65-F5344CB8AC3E}">
        <p14:creationId xmlns:p14="http://schemas.microsoft.com/office/powerpoint/2010/main" val="225933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mn-lt"/>
                <a:ea typeface="Calibri"/>
                <a:cs typeface="Calibri"/>
                <a:sym typeface="Calibri"/>
              </a:rPr>
              <a:t>The first step is to go into Rotary’s brand portal, called Brand Center.</a:t>
            </a:r>
          </a:p>
          <a:p>
            <a:r>
              <a:rPr lang="en-US" sz="1200" b="0" i="0" u="none" strike="noStrike" cap="none" dirty="0">
                <a:solidFill>
                  <a:schemeClr val="dk1"/>
                </a:solidFill>
                <a:effectLst/>
                <a:latin typeface="+mn-lt"/>
                <a:ea typeface="Calibri"/>
                <a:cs typeface="Calibri"/>
                <a:sym typeface="Calibri"/>
              </a:rPr>
              <a:t>You can access it directly at rotary.org/</a:t>
            </a:r>
            <a:r>
              <a:rPr lang="en-US" sz="1200" b="0" i="0" u="none" strike="noStrike" cap="none" dirty="0" err="1">
                <a:solidFill>
                  <a:schemeClr val="dk1"/>
                </a:solidFill>
                <a:effectLst/>
                <a:latin typeface="+mn-lt"/>
                <a:ea typeface="Calibri"/>
                <a:cs typeface="Calibri"/>
                <a:sym typeface="Calibri"/>
              </a:rPr>
              <a:t>brandcenter</a:t>
            </a:r>
            <a:r>
              <a:rPr lang="en-US" sz="1200" b="0" i="0" u="none" strike="noStrike" cap="none" dirty="0">
                <a:solidFill>
                  <a:schemeClr val="dk1"/>
                </a:solidFill>
                <a:effectLst/>
                <a:latin typeface="+mn-lt"/>
                <a:ea typeface="Calibri"/>
                <a:cs typeface="Calibri"/>
                <a:sym typeface="Calibri"/>
              </a:rPr>
              <a:t> or from My Rotary through the Manage pull-down tab. In either way, you will need to login with your rotary.org credentials. </a:t>
            </a:r>
          </a:p>
          <a:p>
            <a:r>
              <a:rPr lang="en-US" sz="1200" b="0" i="0" u="none" strike="noStrike" cap="none" dirty="0">
                <a:solidFill>
                  <a:schemeClr val="dk1"/>
                </a:solidFill>
                <a:effectLst/>
                <a:latin typeface="+mn-lt"/>
                <a:ea typeface="Calibri"/>
                <a:cs typeface="Calibri"/>
                <a:sym typeface="Calibri"/>
              </a:rPr>
              <a:t>Brand Center is the one-stop shop where you can find materials to bring your club’s public image to life, using the Rotary brand.</a:t>
            </a:r>
          </a:p>
          <a:p>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Brand Center has a variety of tools, including: </a:t>
            </a:r>
          </a:p>
          <a:p>
            <a:pPr lvl="0">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Guidelines </a:t>
            </a:r>
          </a:p>
          <a:p>
            <a:pPr lvl="0">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Logos </a:t>
            </a:r>
          </a:p>
          <a:p>
            <a:pPr lvl="0">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Templates and other customizable materials</a:t>
            </a:r>
          </a:p>
          <a:p>
            <a:pPr lvl="0">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Flyers and brochures</a:t>
            </a:r>
          </a:p>
          <a:p>
            <a:pPr lvl="0">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And press releases, ads, and videos</a:t>
            </a:r>
          </a:p>
          <a:p>
            <a:pPr lvl="0">
              <a:buFont typeface="Arial" panose="020B0604020202020204" pitchFamily="34" charset="0"/>
              <a:buChar char="•"/>
            </a:pPr>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If you are not familiar with Brand Center, I recommend that you log on and explore it to familiarize yourself with all of its materials. You’ll be amazed at what you can do.</a:t>
            </a:r>
          </a:p>
          <a:p>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The first step is to go into Rotary’s brand portal, called Brand Center.</a:t>
            </a:r>
          </a:p>
          <a:p>
            <a:r>
              <a:rPr lang="en-US" sz="1200" b="0" i="0" u="none" strike="noStrike" cap="none" dirty="0">
                <a:solidFill>
                  <a:schemeClr val="dk1"/>
                </a:solidFill>
                <a:effectLst/>
                <a:latin typeface="+mn-lt"/>
                <a:ea typeface="Calibri"/>
                <a:cs typeface="Calibri"/>
                <a:sym typeface="Calibri"/>
              </a:rPr>
              <a:t>You can access it directly at rotary.org/</a:t>
            </a:r>
            <a:r>
              <a:rPr lang="en-US" sz="1200" b="0" i="0" u="none" strike="noStrike" cap="none" dirty="0" err="1">
                <a:solidFill>
                  <a:schemeClr val="dk1"/>
                </a:solidFill>
                <a:effectLst/>
                <a:latin typeface="+mn-lt"/>
                <a:ea typeface="Calibri"/>
                <a:cs typeface="Calibri"/>
                <a:sym typeface="Calibri"/>
              </a:rPr>
              <a:t>brandcenter</a:t>
            </a:r>
            <a:r>
              <a:rPr lang="en-US" sz="1200" b="0" i="0" u="none" strike="noStrike" cap="none" dirty="0">
                <a:solidFill>
                  <a:schemeClr val="dk1"/>
                </a:solidFill>
                <a:effectLst/>
                <a:latin typeface="+mn-lt"/>
                <a:ea typeface="Calibri"/>
                <a:cs typeface="Calibri"/>
                <a:sym typeface="Calibri"/>
              </a:rPr>
              <a:t> or from My Rotary through the Manage pull-down tab. In either way, you will need to login with your rotary.org credentials. </a:t>
            </a:r>
          </a:p>
          <a:p>
            <a:r>
              <a:rPr lang="en-US" sz="1200" b="0" i="0" u="none" strike="noStrike" cap="none" dirty="0">
                <a:solidFill>
                  <a:schemeClr val="dk1"/>
                </a:solidFill>
                <a:effectLst/>
                <a:latin typeface="+mn-lt"/>
                <a:ea typeface="Calibri"/>
                <a:cs typeface="Calibri"/>
                <a:sym typeface="Calibri"/>
              </a:rPr>
              <a:t>Brand Center is the one-stop shop where you can find materials to bring your club’s public image to life, using the Rotary brand.</a:t>
            </a:r>
          </a:p>
          <a:p>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Brand Center has a variety of tools, including: </a:t>
            </a:r>
          </a:p>
          <a:p>
            <a:pPr lvl="0">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Guidelines </a:t>
            </a:r>
          </a:p>
          <a:p>
            <a:pPr lvl="0">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Logos </a:t>
            </a:r>
          </a:p>
          <a:p>
            <a:pPr lvl="0">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Templates and other customizable materials</a:t>
            </a:r>
          </a:p>
          <a:p>
            <a:pPr lvl="0">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Flyers and brochures</a:t>
            </a:r>
          </a:p>
          <a:p>
            <a:pPr lvl="0">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And press releases, ads, and videos</a:t>
            </a:r>
          </a:p>
          <a:p>
            <a:endParaRPr lang="en-US" sz="1200" b="0" i="0" u="none" strike="noStrike" cap="none" dirty="0">
              <a:solidFill>
                <a:schemeClr val="dk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AF100F-8525-394E-90BC-63690EA97B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076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In addition to the Brand Center, I also recommend going to the Learning Center, available from My Rotary. The Learning Center has a variety of courses you can take, including new courses on the Rotary Brand and Building Rotary’s Public Image. These two courses are only 15 minutes long, and you can take them at your own convenience.</a:t>
            </a:r>
          </a:p>
          <a:p>
            <a:pPr marL="0" lvl="0" indent="0" algn="l" rtl="0">
              <a:spcBef>
                <a:spcPts val="0"/>
              </a:spcBef>
              <a:spcAft>
                <a:spcPts val="0"/>
              </a:spcAft>
              <a:buNone/>
            </a:pPr>
            <a:endParaRPr dirty="0"/>
          </a:p>
        </p:txBody>
      </p:sp>
      <p:sp>
        <p:nvSpPr>
          <p:cNvPr id="331" name="Google Shape;33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1524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9269413" cy="52133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733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5FA3-5BB2-491E-A8FF-DB845851A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25D62A-3516-4BF2-AE65-C91B5D84B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D33E98-268E-4FAB-B7BD-405E87B7D8A4}"/>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5" name="Footer Placeholder 4">
            <a:extLst>
              <a:ext uri="{FF2B5EF4-FFF2-40B4-BE49-F238E27FC236}">
                <a16:creationId xmlns:a16="http://schemas.microsoft.com/office/drawing/2014/main" id="{816FBE8F-A15B-4A62-B509-5F1754B86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D9EC-8672-4C6D-A290-AF12312E45E7}"/>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2778418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2210-37D2-48AF-859F-EEBEA10130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6CA2C-2D98-4653-90F7-C97ECED285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1DFAD-268E-4DB9-BAD9-196F0C2A6F9F}"/>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5" name="Footer Placeholder 4">
            <a:extLst>
              <a:ext uri="{FF2B5EF4-FFF2-40B4-BE49-F238E27FC236}">
                <a16:creationId xmlns:a16="http://schemas.microsoft.com/office/drawing/2014/main" id="{A2B65F26-3821-48B4-B669-0B3A2ECAA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619D6-4877-4778-B5E7-EB8BD54F60C7}"/>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4012675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6C953E-A59A-4EF2-9B3D-9DE77ED60D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C44996-7419-4A00-8448-B6909A3546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94219-E09E-400E-AD0E-99E0BA1356AE}"/>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5" name="Footer Placeholder 4">
            <a:extLst>
              <a:ext uri="{FF2B5EF4-FFF2-40B4-BE49-F238E27FC236}">
                <a16:creationId xmlns:a16="http://schemas.microsoft.com/office/drawing/2014/main" id="{7A39DF52-AE12-411F-BA3C-F303C2F53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135C6-E815-4E2A-ACDC-AB25A035A6B8}"/>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927764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174145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42"/>
        <p:cNvGrpSpPr/>
        <p:nvPr/>
      </p:nvGrpSpPr>
      <p:grpSpPr>
        <a:xfrm>
          <a:off x="0" y="0"/>
          <a:ext cx="0" cy="0"/>
          <a:chOff x="0" y="0"/>
          <a:chExt cx="0" cy="0"/>
        </a:xfrm>
      </p:grpSpPr>
      <p:sp>
        <p:nvSpPr>
          <p:cNvPr id="43" name="Google Shape;43;p69"/>
          <p:cNvSpPr/>
          <p:nvPr/>
        </p:nvSpPr>
        <p:spPr>
          <a:xfrm>
            <a:off x="0" y="0"/>
            <a:ext cx="12192000" cy="1540042"/>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 name="Google Shape;44;p69"/>
          <p:cNvSpPr txBox="1">
            <a:spLocks noGrp="1"/>
          </p:cNvSpPr>
          <p:nvPr>
            <p:ph type="title"/>
          </p:nvPr>
        </p:nvSpPr>
        <p:spPr>
          <a:xfrm>
            <a:off x="381000" y="1"/>
            <a:ext cx="11506200" cy="1540042"/>
          </a:xfrm>
          <a:prstGeom prst="rect">
            <a:avLst/>
          </a:prstGeom>
          <a:noFill/>
          <a:ln>
            <a:noFill/>
          </a:ln>
        </p:spPr>
        <p:txBody>
          <a:bodyPr spcFirstLastPara="1" wrap="square" lIns="91425" tIns="0" rIns="91425" bIns="91425" anchor="b" anchorCtr="0">
            <a:normAutofit/>
          </a:bodyPr>
          <a:lstStyle>
            <a:lvl1pPr lvl="0" algn="l">
              <a:lnSpc>
                <a:spcPct val="90000"/>
              </a:lnSpc>
              <a:spcBef>
                <a:spcPts val="0"/>
              </a:spcBef>
              <a:spcAft>
                <a:spcPts val="0"/>
              </a:spcAft>
              <a:buClr>
                <a:schemeClr val="lt1"/>
              </a:buClr>
              <a:buSzPts val="4400"/>
              <a:buFont typeface="Arial"/>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9"/>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89519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684046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hasCustomPrompt="1"/>
          </p:nvPr>
        </p:nvSpPr>
        <p:spPr>
          <a:xfrm>
            <a:off x="381000" y="1"/>
            <a:ext cx="11506200" cy="1540042"/>
          </a:xfrm>
        </p:spPr>
        <p:txBody>
          <a:bodyPr tIns="0" bIns="91440" anchor="b"/>
          <a:lstStyle>
            <a:lvl1pPr>
              <a:defRPr cap="none"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583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0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alpha val="0"/>
                  </a:srgbClr>
                </a:solidFill>
                <a:effectLst/>
                <a:uLnTx/>
                <a:uFillTx/>
                <a:latin typeface="Arial"/>
                <a:ea typeface="+mn-ea"/>
                <a:cs typeface="+mn-cs"/>
                <a:sym typeface="Aria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8" y="3383633"/>
            <a:ext cx="4986867" cy="1975764"/>
          </a:xfrm>
        </p:spPr>
        <p:txBody>
          <a:bodyPr>
            <a:normAutofit/>
          </a:bodyPr>
          <a:lstStyle>
            <a:lvl1pPr marL="0" indent="0" algn="l">
              <a:buNone/>
              <a:defRPr sz="22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4" y="115571"/>
            <a:ext cx="423335" cy="365125"/>
          </a:xfrm>
        </p:spPr>
        <p:txBody>
          <a:bodyPr/>
          <a:lstStyle>
            <a:lvl1pPr>
              <a:defRPr>
                <a:solidFill>
                  <a:schemeClr val="bg1"/>
                </a:solidFill>
              </a:defRPr>
            </a:lvl1pPr>
          </a:lstStyle>
          <a:p>
            <a:pPr defTabSz="1219170">
              <a:buClr>
                <a:srgbClr val="000000"/>
              </a:buClr>
              <a:defRPr/>
            </a:pPr>
            <a:fld id="{97A94E25-127B-4C48-AF96-44BA7B823777}" type="slidenum">
              <a:rPr lang="en-US" kern="0" smtClean="0">
                <a:solidFill>
                  <a:srgbClr val="FFFFFF"/>
                </a:solidFill>
                <a:cs typeface="Arial"/>
                <a:sym typeface="Arial"/>
              </a:rPr>
              <a:pPr defTabSz="1219170">
                <a:buClr>
                  <a:srgbClr val="000000"/>
                </a:buClr>
                <a:defRPr/>
              </a:pPr>
              <a:t>‹#›</a:t>
            </a:fld>
            <a:endParaRPr lang="en-US" kern="0" dirty="0">
              <a:solidFill>
                <a:srgbClr val="FFFFFF"/>
              </a:solidFill>
              <a:cs typeface="Arial"/>
              <a:sym typeface="Arial"/>
            </a:endParaRPr>
          </a:p>
        </p:txBody>
      </p:sp>
    </p:spTree>
    <p:extLst>
      <p:ext uri="{BB962C8B-B14F-4D97-AF65-F5344CB8AC3E}">
        <p14:creationId xmlns:p14="http://schemas.microsoft.com/office/powerpoint/2010/main" val="116134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406894940"/>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0EF39-3521-472A-AACD-47A2FDFA9BE3}"/>
              </a:ext>
            </a:extLst>
          </p:cNvPr>
          <p:cNvSpPr/>
          <p:nvPr userDrawn="1"/>
        </p:nvSpPr>
        <p:spPr>
          <a:xfrm>
            <a:off x="0" y="5044018"/>
            <a:ext cx="12192000" cy="181398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bg1"/>
              </a:solidFill>
            </a:endParaRPr>
          </a:p>
        </p:txBody>
      </p:sp>
      <p:sp>
        <p:nvSpPr>
          <p:cNvPr id="4" name="Freeform: Shape 9">
            <a:extLst>
              <a:ext uri="{FF2B5EF4-FFF2-40B4-BE49-F238E27FC236}">
                <a16:creationId xmlns:a16="http://schemas.microsoft.com/office/drawing/2014/main" id="{01219836-FF84-42E8-B1E6-2D268C240DD1}"/>
              </a:ext>
            </a:extLst>
          </p:cNvPr>
          <p:cNvSpPr>
            <a:spLocks/>
          </p:cNvSpPr>
          <p:nvPr userDrawn="1"/>
        </p:nvSpPr>
        <p:spPr bwMode="auto">
          <a:xfrm>
            <a:off x="10225617" y="6040968"/>
            <a:ext cx="1752600" cy="664633"/>
          </a:xfrm>
          <a:custGeom>
            <a:avLst/>
            <a:gdLst>
              <a:gd name="T0" fmla="*/ 259 w 2378076"/>
              <a:gd name="T1" fmla="*/ 96 h 902582"/>
              <a:gd name="T2" fmla="*/ 272 w 2378076"/>
              <a:gd name="T3" fmla="*/ 73 h 902582"/>
              <a:gd name="T4" fmla="*/ 293 w 2378076"/>
              <a:gd name="T5" fmla="*/ 83 h 902582"/>
              <a:gd name="T6" fmla="*/ 107 w 2378076"/>
              <a:gd name="T7" fmla="*/ 71 h 902582"/>
              <a:gd name="T8" fmla="*/ 55 w 2378076"/>
              <a:gd name="T9" fmla="*/ 75 h 902582"/>
              <a:gd name="T10" fmla="*/ 272 w 2378076"/>
              <a:gd name="T11" fmla="*/ 61 h 902582"/>
              <a:gd name="T12" fmla="*/ 254 w 2378076"/>
              <a:gd name="T13" fmla="*/ 61 h 902582"/>
              <a:gd name="T14" fmla="*/ 296 w 2378076"/>
              <a:gd name="T15" fmla="*/ 49 h 902582"/>
              <a:gd name="T16" fmla="*/ 298 w 2378076"/>
              <a:gd name="T17" fmla="*/ 72 h 902582"/>
              <a:gd name="T18" fmla="*/ 233 w 2378076"/>
              <a:gd name="T19" fmla="*/ 74 h 902582"/>
              <a:gd name="T20" fmla="*/ 233 w 2378076"/>
              <a:gd name="T21" fmla="*/ 49 h 902582"/>
              <a:gd name="T22" fmla="*/ 181 w 2378076"/>
              <a:gd name="T23" fmla="*/ 47 h 902582"/>
              <a:gd name="T24" fmla="*/ 186 w 2378076"/>
              <a:gd name="T25" fmla="*/ 60 h 902582"/>
              <a:gd name="T26" fmla="*/ 160 w 2378076"/>
              <a:gd name="T27" fmla="*/ 87 h 902582"/>
              <a:gd name="T28" fmla="*/ 173 w 2378076"/>
              <a:gd name="T29" fmla="*/ 81 h 902582"/>
              <a:gd name="T30" fmla="*/ 153 w 2378076"/>
              <a:gd name="T31" fmla="*/ 46 h 902582"/>
              <a:gd name="T32" fmla="*/ 144 w 2378076"/>
              <a:gd name="T33" fmla="*/ 80 h 902582"/>
              <a:gd name="T34" fmla="*/ 143 w 2378076"/>
              <a:gd name="T35" fmla="*/ 46 h 902582"/>
              <a:gd name="T36" fmla="*/ 128 w 2378076"/>
              <a:gd name="T37" fmla="*/ 80 h 902582"/>
              <a:gd name="T38" fmla="*/ 111 w 2378076"/>
              <a:gd name="T39" fmla="*/ 60 h 902582"/>
              <a:gd name="T40" fmla="*/ 102 w 2378076"/>
              <a:gd name="T41" fmla="*/ 53 h 902582"/>
              <a:gd name="T42" fmla="*/ 55 w 2378076"/>
              <a:gd name="T43" fmla="*/ 82 h 902582"/>
              <a:gd name="T44" fmla="*/ 17 w 2378076"/>
              <a:gd name="T45" fmla="*/ 55 h 902582"/>
              <a:gd name="T46" fmla="*/ 86 w 2378076"/>
              <a:gd name="T47" fmla="*/ 40 h 902582"/>
              <a:gd name="T48" fmla="*/ 86 w 2378076"/>
              <a:gd name="T49" fmla="*/ 54 h 902582"/>
              <a:gd name="T50" fmla="*/ 95 w 2378076"/>
              <a:gd name="T51" fmla="*/ 81 h 902582"/>
              <a:gd name="T52" fmla="*/ 74 w 2378076"/>
              <a:gd name="T53" fmla="*/ 48 h 902582"/>
              <a:gd name="T54" fmla="*/ 16 w 2378076"/>
              <a:gd name="T55" fmla="*/ 33 h 902582"/>
              <a:gd name="T56" fmla="*/ 33 w 2378076"/>
              <a:gd name="T57" fmla="*/ 81 h 902582"/>
              <a:gd name="T58" fmla="*/ 7 w 2378076"/>
              <a:gd name="T59" fmla="*/ 81 h 902582"/>
              <a:gd name="T60" fmla="*/ 270 w 2378076"/>
              <a:gd name="T61" fmla="*/ 27 h 902582"/>
              <a:gd name="T62" fmla="*/ 293 w 2378076"/>
              <a:gd name="T63" fmla="*/ 40 h 902582"/>
              <a:gd name="T64" fmla="*/ 239 w 2378076"/>
              <a:gd name="T65" fmla="*/ 39 h 902582"/>
              <a:gd name="T66" fmla="*/ 260 w 2378076"/>
              <a:gd name="T67" fmla="*/ 29 h 902582"/>
              <a:gd name="T68" fmla="*/ 225 w 2378076"/>
              <a:gd name="T69" fmla="*/ 61 h 902582"/>
              <a:gd name="T70" fmla="*/ 265 w 2378076"/>
              <a:gd name="T71" fmla="*/ 15 h 902582"/>
              <a:gd name="T72" fmla="*/ 274 w 2378076"/>
              <a:gd name="T73" fmla="*/ 10 h 902582"/>
              <a:gd name="T74" fmla="*/ 283 w 2378076"/>
              <a:gd name="T75" fmla="*/ 13 h 902582"/>
              <a:gd name="T76" fmla="*/ 297 w 2378076"/>
              <a:gd name="T77" fmla="*/ 10 h 902582"/>
              <a:gd name="T78" fmla="*/ 305 w 2378076"/>
              <a:gd name="T79" fmla="*/ 28 h 902582"/>
              <a:gd name="T80" fmla="*/ 312 w 2378076"/>
              <a:gd name="T81" fmla="*/ 40 h 902582"/>
              <a:gd name="T82" fmla="*/ 324 w 2378076"/>
              <a:gd name="T83" fmla="*/ 47 h 902582"/>
              <a:gd name="T84" fmla="*/ 327 w 2378076"/>
              <a:gd name="T85" fmla="*/ 64 h 902582"/>
              <a:gd name="T86" fmla="*/ 324 w 2378076"/>
              <a:gd name="T87" fmla="*/ 80 h 902582"/>
              <a:gd name="T88" fmla="*/ 317 w 2378076"/>
              <a:gd name="T89" fmla="*/ 93 h 902582"/>
              <a:gd name="T90" fmla="*/ 307 w 2378076"/>
              <a:gd name="T91" fmla="*/ 106 h 902582"/>
              <a:gd name="T92" fmla="*/ 297 w 2378076"/>
              <a:gd name="T93" fmla="*/ 113 h 902582"/>
              <a:gd name="T94" fmla="*/ 283 w 2378076"/>
              <a:gd name="T95" fmla="*/ 120 h 902582"/>
              <a:gd name="T96" fmla="*/ 263 w 2378076"/>
              <a:gd name="T97" fmla="*/ 123 h 902582"/>
              <a:gd name="T98" fmla="*/ 248 w 2378076"/>
              <a:gd name="T99" fmla="*/ 120 h 902582"/>
              <a:gd name="T100" fmla="*/ 237 w 2378076"/>
              <a:gd name="T101" fmla="*/ 115 h 902582"/>
              <a:gd name="T102" fmla="*/ 232 w 2378076"/>
              <a:gd name="T103" fmla="*/ 101 h 902582"/>
              <a:gd name="T104" fmla="*/ 223 w 2378076"/>
              <a:gd name="T105" fmla="*/ 91 h 902582"/>
              <a:gd name="T106" fmla="*/ 207 w 2378076"/>
              <a:gd name="T107" fmla="*/ 80 h 902582"/>
              <a:gd name="T108" fmla="*/ 213 w 2378076"/>
              <a:gd name="T109" fmla="*/ 66 h 902582"/>
              <a:gd name="T110" fmla="*/ 204 w 2378076"/>
              <a:gd name="T111" fmla="*/ 59 h 902582"/>
              <a:gd name="T112" fmla="*/ 207 w 2378076"/>
              <a:gd name="T113" fmla="*/ 43 h 902582"/>
              <a:gd name="T114" fmla="*/ 211 w 2378076"/>
              <a:gd name="T115" fmla="*/ 33 h 902582"/>
              <a:gd name="T116" fmla="*/ 221 w 2378076"/>
              <a:gd name="T117" fmla="*/ 19 h 902582"/>
              <a:gd name="T118" fmla="*/ 233 w 2378076"/>
              <a:gd name="T119" fmla="*/ 10 h 902582"/>
              <a:gd name="T120" fmla="*/ 247 w 2378076"/>
              <a:gd name="T121" fmla="*/ 13 h 902582"/>
              <a:gd name="T122" fmla="*/ 251 w 2378076"/>
              <a:gd name="T123" fmla="*/ 2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40" tIns="45720" rIns="91440" bIns="45720"/>
          <a:lstStyle/>
          <a:p>
            <a:endParaRPr lang="en-US" sz="2400"/>
          </a:p>
        </p:txBody>
      </p:sp>
      <p:sp>
        <p:nvSpPr>
          <p:cNvPr id="5" name="TextBox 4" hidden="1">
            <a:extLst>
              <a:ext uri="{FF2B5EF4-FFF2-40B4-BE49-F238E27FC236}">
                <a16:creationId xmlns:a16="http://schemas.microsoft.com/office/drawing/2014/main" id="{671A1DED-E864-4C5D-9799-C16FB9B22BE2}"/>
              </a:ext>
            </a:extLst>
          </p:cNvPr>
          <p:cNvSpPr txBox="1"/>
          <p:nvPr userDrawn="1"/>
        </p:nvSpPr>
        <p:spPr>
          <a:xfrm>
            <a:off x="0" y="6673851"/>
            <a:ext cx="9144000" cy="184666"/>
          </a:xfrm>
          <a:prstGeom prst="rect">
            <a:avLst/>
          </a:prstGeom>
          <a:noFill/>
        </p:spPr>
        <p:txBody>
          <a:bodyPr>
            <a:spAutoFit/>
          </a:bodyPr>
          <a:lstStyle/>
          <a:p>
            <a:pPr>
              <a:defRPr/>
            </a:pPr>
            <a:r>
              <a:rPr lang="en-US" sz="600">
                <a:solidFill>
                  <a:schemeClr val="bg1">
                    <a:lumMod val="50000"/>
                  </a:schemeClr>
                </a:solidFill>
              </a:rPr>
              <a:t>© 2019 Rotary International. Internal Use Only. Not For Distribution. Private and Confidential.</a:t>
            </a:r>
          </a:p>
        </p:txBody>
      </p:sp>
      <p:sp>
        <p:nvSpPr>
          <p:cNvPr id="13" name="Text Placeholder 11"/>
          <p:cNvSpPr>
            <a:spLocks noGrp="1"/>
          </p:cNvSpPr>
          <p:nvPr>
            <p:ph type="body" sz="quarter" idx="14"/>
          </p:nvPr>
        </p:nvSpPr>
        <p:spPr>
          <a:xfrm>
            <a:off x="296334" y="5297713"/>
            <a:ext cx="9733039" cy="635000"/>
          </a:xfrm>
        </p:spPr>
        <p:txBody>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Edit Master text styles</a:t>
            </a:r>
          </a:p>
        </p:txBody>
      </p:sp>
      <p:sp>
        <p:nvSpPr>
          <p:cNvPr id="6" name="Slide Number Placeholder 5">
            <a:extLst>
              <a:ext uri="{FF2B5EF4-FFF2-40B4-BE49-F238E27FC236}">
                <a16:creationId xmlns:a16="http://schemas.microsoft.com/office/drawing/2014/main" id="{B6877A17-CA45-4227-AF0A-FC676F2026C3}"/>
              </a:ext>
            </a:extLst>
          </p:cNvPr>
          <p:cNvSpPr>
            <a:spLocks noGrp="1"/>
          </p:cNvSpPr>
          <p:nvPr>
            <p:ph type="sldNum" sz="quarter" idx="15"/>
          </p:nvPr>
        </p:nvSpPr>
        <p:spPr>
          <a:xfrm>
            <a:off x="11645900" y="0"/>
            <a:ext cx="541867" cy="366184"/>
          </a:xfrm>
        </p:spPr>
        <p:txBody>
          <a:bodyPr/>
          <a:lstStyle>
            <a:lvl1pPr>
              <a:defRPr>
                <a:solidFill>
                  <a:schemeClr val="tx1"/>
                </a:solidFill>
              </a:defRPr>
            </a:lvl1pPr>
          </a:lstStyle>
          <a:p>
            <a:pPr>
              <a:defRPr/>
            </a:pPr>
            <a:fld id="{A8D17729-0BBF-4266-80F0-3E74F03E8FC4}" type="slidenum">
              <a:rPr lang="en-US" altLang="en-US"/>
              <a:pPr>
                <a:defRPr/>
              </a:pPr>
              <a:t>‹#›</a:t>
            </a:fld>
            <a:endParaRPr lang="en-US" altLang="en-US"/>
          </a:p>
        </p:txBody>
      </p:sp>
    </p:spTree>
    <p:extLst>
      <p:ext uri="{BB962C8B-B14F-4D97-AF65-F5344CB8AC3E}">
        <p14:creationId xmlns:p14="http://schemas.microsoft.com/office/powerpoint/2010/main" val="136038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6E5CA-F002-4A2B-9F09-FA97C431F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137625-A890-4E47-ACBD-4E495B05A6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50098-65BE-452D-8177-B67E4BFC2EDB}"/>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5" name="Footer Placeholder 4">
            <a:extLst>
              <a:ext uri="{FF2B5EF4-FFF2-40B4-BE49-F238E27FC236}">
                <a16:creationId xmlns:a16="http://schemas.microsoft.com/office/drawing/2014/main" id="{12F6F043-D614-4EA3-9088-39D78859B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53F1E-7244-43F2-A07D-9876EDC7546A}"/>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3475753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D405-660F-4A89-A397-9FDE1D55A9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17293E-191B-4714-B719-7CE646182C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5A192A-8387-47E8-B131-B583F522B6E7}"/>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5" name="Footer Placeholder 4">
            <a:extLst>
              <a:ext uri="{FF2B5EF4-FFF2-40B4-BE49-F238E27FC236}">
                <a16:creationId xmlns:a16="http://schemas.microsoft.com/office/drawing/2014/main" id="{25BCA146-20EE-467F-8D18-7465396EF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F4966-7C01-4B14-8FB6-B9A3CAC18FBC}"/>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153472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9977-E2CE-4826-A0F1-EC959D4258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DF5A5-4BE4-47EC-9AEF-00BA47B3EF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AD30A-E3F9-460F-A427-AC714EBD53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26B153-5042-4AAE-A6D1-AB33B4D9DE6A}"/>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6" name="Footer Placeholder 5">
            <a:extLst>
              <a:ext uri="{FF2B5EF4-FFF2-40B4-BE49-F238E27FC236}">
                <a16:creationId xmlns:a16="http://schemas.microsoft.com/office/drawing/2014/main" id="{511E45FF-5CB8-45D5-BE3C-366195462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7C7D2-2388-41D6-BBB8-98C7AF3C6242}"/>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32603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D385-BCDC-4CCF-A1D7-E97233172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9F3C31-BB70-4BD5-A528-8BB3193D0C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D35F9C-9BC8-4831-BCF3-AE209C844C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7FFBD3-5DFB-4430-858B-9B0FA2DB10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85C60C-DC2A-4649-BC74-3C1B12A339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6D9355-5CB4-41E3-B49D-9A9630B9666E}"/>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8" name="Footer Placeholder 7">
            <a:extLst>
              <a:ext uri="{FF2B5EF4-FFF2-40B4-BE49-F238E27FC236}">
                <a16:creationId xmlns:a16="http://schemas.microsoft.com/office/drawing/2014/main" id="{60DE687E-14D7-478E-9862-C9C92F8C25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A1E2DB-0671-4A18-93DF-0CAAF3892919}"/>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97353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2BF2-7F5E-4683-824B-B11EF9CC4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6969E-B5A0-4701-A2CD-8609F4AFDEB4}"/>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4" name="Footer Placeholder 3">
            <a:extLst>
              <a:ext uri="{FF2B5EF4-FFF2-40B4-BE49-F238E27FC236}">
                <a16:creationId xmlns:a16="http://schemas.microsoft.com/office/drawing/2014/main" id="{1500E768-5389-4DB2-960C-81C50AF84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B004D8-3C3F-4EBB-97AD-D632E7AF5174}"/>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3667782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70B114-6A02-4842-8AFF-F47D85AD14E1}"/>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3" name="Footer Placeholder 2">
            <a:extLst>
              <a:ext uri="{FF2B5EF4-FFF2-40B4-BE49-F238E27FC236}">
                <a16:creationId xmlns:a16="http://schemas.microsoft.com/office/drawing/2014/main" id="{AFDFE795-6FF8-4853-8C6E-C86FFD073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BF88D0-88D3-4847-A3F4-5A65AE9E2416}"/>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732599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F6D3-81BC-4D88-BEAF-EF252E2986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0ED993-F0B3-45EE-8CF2-8016AE2860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8F049A-D039-4212-9D63-F3468301A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A5562-2229-4DF0-925C-21B56A890E59}"/>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6" name="Footer Placeholder 5">
            <a:extLst>
              <a:ext uri="{FF2B5EF4-FFF2-40B4-BE49-F238E27FC236}">
                <a16:creationId xmlns:a16="http://schemas.microsoft.com/office/drawing/2014/main" id="{7ABD4F6E-5095-4894-9317-FD4F6051C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557E20-C39A-4548-850D-43190F34F677}"/>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389696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F36E-7F9F-4E26-9CD2-CD358653A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9E1DAE-E91B-4938-B29C-A00EB136CE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BFEB1F-99E5-4573-85D9-AF8D7BDAE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8DD03A-BAA4-47C9-AFDA-079CE31AFD22}"/>
              </a:ext>
            </a:extLst>
          </p:cNvPr>
          <p:cNvSpPr>
            <a:spLocks noGrp="1"/>
          </p:cNvSpPr>
          <p:nvPr>
            <p:ph type="dt" sz="half" idx="10"/>
          </p:nvPr>
        </p:nvSpPr>
        <p:spPr/>
        <p:txBody>
          <a:bodyPr/>
          <a:lstStyle/>
          <a:p>
            <a:fld id="{2861DA45-E44E-4EB9-B863-0740B28CDD7D}" type="datetimeFigureOut">
              <a:rPr lang="en-US" smtClean="0"/>
              <a:t>11-Jul-2022</a:t>
            </a:fld>
            <a:endParaRPr lang="en-US"/>
          </a:p>
        </p:txBody>
      </p:sp>
      <p:sp>
        <p:nvSpPr>
          <p:cNvPr id="6" name="Footer Placeholder 5">
            <a:extLst>
              <a:ext uri="{FF2B5EF4-FFF2-40B4-BE49-F238E27FC236}">
                <a16:creationId xmlns:a16="http://schemas.microsoft.com/office/drawing/2014/main" id="{51C874C4-BC62-4DA5-A74E-74872C7CF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E889BD-AC60-486E-B844-7521A2134E4C}"/>
              </a:ext>
            </a:extLst>
          </p:cNvPr>
          <p:cNvSpPr>
            <a:spLocks noGrp="1"/>
          </p:cNvSpPr>
          <p:nvPr>
            <p:ph type="sldNum" sz="quarter" idx="12"/>
          </p:nvPr>
        </p:nvSpPr>
        <p:spPr/>
        <p:txBody>
          <a:bodyPr/>
          <a:lstStyle/>
          <a:p>
            <a:fld id="{865B5DD8-5755-48C1-8F47-D92E9156850A}" type="slidenum">
              <a:rPr lang="en-US" smtClean="0"/>
              <a:t>‹#›</a:t>
            </a:fld>
            <a:endParaRPr lang="en-US"/>
          </a:p>
        </p:txBody>
      </p:sp>
    </p:spTree>
    <p:extLst>
      <p:ext uri="{BB962C8B-B14F-4D97-AF65-F5344CB8AC3E}">
        <p14:creationId xmlns:p14="http://schemas.microsoft.com/office/powerpoint/2010/main" val="382753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1A3A7C-858C-41F4-A05C-E07836838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E74D13-B5C0-4E94-B139-1890DBF6C1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E65A2-EA57-45E4-95D3-88764453D2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1DA45-E44E-4EB9-B863-0740B28CDD7D}" type="datetimeFigureOut">
              <a:rPr lang="en-US" smtClean="0"/>
              <a:t>11-Jul-2022</a:t>
            </a:fld>
            <a:endParaRPr lang="en-US"/>
          </a:p>
        </p:txBody>
      </p:sp>
      <p:sp>
        <p:nvSpPr>
          <p:cNvPr id="5" name="Footer Placeholder 4">
            <a:extLst>
              <a:ext uri="{FF2B5EF4-FFF2-40B4-BE49-F238E27FC236}">
                <a16:creationId xmlns:a16="http://schemas.microsoft.com/office/drawing/2014/main" id="{43EDB3D6-442D-422E-B9A7-5D4A6942A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48C219-199E-40FF-BE05-24104AD9A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5B5DD8-5755-48C1-8F47-D92E9156850A}" type="slidenum">
              <a:rPr lang="en-US" smtClean="0"/>
              <a:t>‹#›</a:t>
            </a:fld>
            <a:endParaRPr lang="en-US"/>
          </a:p>
        </p:txBody>
      </p:sp>
    </p:spTree>
    <p:extLst>
      <p:ext uri="{BB962C8B-B14F-4D97-AF65-F5344CB8AC3E}">
        <p14:creationId xmlns:p14="http://schemas.microsoft.com/office/powerpoint/2010/main" val="202769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2.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5.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7.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package" Target="../embeddings/Microsoft_PowerPoint_Presentation.pptx"/><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Layout" Target="../slideLayouts/slideLayout1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9.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8.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2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23.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tanding around a motorcycle&#10;&#10;Description automatically generated">
            <a:extLst>
              <a:ext uri="{FF2B5EF4-FFF2-40B4-BE49-F238E27FC236}">
                <a16:creationId xmlns:a16="http://schemas.microsoft.com/office/drawing/2014/main" id="{710B94DB-23D9-7246-B9EB-5F6913F2CB48}"/>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t="22555" b="22555"/>
          <a:stretch/>
        </p:blipFill>
        <p:spPr/>
      </p:pic>
      <p:sp>
        <p:nvSpPr>
          <p:cNvPr id="32" name="Text Placeholder 31">
            <a:extLst>
              <a:ext uri="{FF2B5EF4-FFF2-40B4-BE49-F238E27FC236}">
                <a16:creationId xmlns:a16="http://schemas.microsoft.com/office/drawing/2014/main" id="{1795E47C-A002-435B-8925-1D746E720246}"/>
              </a:ext>
            </a:extLst>
          </p:cNvPr>
          <p:cNvSpPr>
            <a:spLocks noGrp="1"/>
          </p:cNvSpPr>
          <p:nvPr>
            <p:ph type="body" sz="quarter" idx="14"/>
          </p:nvPr>
        </p:nvSpPr>
        <p:spPr>
          <a:xfrm>
            <a:off x="296333" y="205794"/>
            <a:ext cx="11065934" cy="1440428"/>
          </a:xfrm>
        </p:spPr>
        <p:txBody>
          <a:bodyPr anchor="b">
            <a:normAutofit/>
          </a:bodyPr>
          <a:lstStyle/>
          <a:p>
            <a:r>
              <a:rPr lang="en-US" dirty="0">
                <a:solidFill>
                  <a:schemeClr val="bg1"/>
                </a:solidFill>
              </a:rPr>
              <a:t>Bringing Rotary’s </a:t>
            </a:r>
            <a:r>
              <a:rPr lang="en-US" dirty="0"/>
              <a:t>BRAND </a:t>
            </a:r>
            <a:r>
              <a:rPr lang="en-US" dirty="0">
                <a:solidFill>
                  <a:schemeClr val="bg1"/>
                </a:solidFill>
              </a:rPr>
              <a:t>Strategy and Story to Life</a:t>
            </a:r>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a:xfrm>
            <a:off x="296333" y="1728990"/>
            <a:ext cx="11065934" cy="465667"/>
          </a:xfrm>
        </p:spPr>
        <p:txBody>
          <a:bodyPr/>
          <a:lstStyle/>
          <a:p>
            <a:r>
              <a:rPr lang="en-US" dirty="0"/>
              <a:t>July 22, 2022</a:t>
            </a:r>
            <a:endParaRPr lang="en-US" b="1" dirty="0"/>
          </a:p>
        </p:txBody>
      </p:sp>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fld id="{97A94E25-127B-4C48-AF96-44BA7B823777}" type="slidenum">
              <a:rPr lang="en-US" smtClean="0"/>
              <a:pPr/>
              <a:t>1</a:t>
            </a:fld>
            <a:endParaRPr lang="en-US"/>
          </a:p>
        </p:txBody>
      </p:sp>
    </p:spTree>
    <p:custDataLst>
      <p:tags r:id="rId1"/>
    </p:custDataLst>
    <p:extLst>
      <p:ext uri="{BB962C8B-B14F-4D97-AF65-F5344CB8AC3E}">
        <p14:creationId xmlns:p14="http://schemas.microsoft.com/office/powerpoint/2010/main" val="2899314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p>
        </p:txBody>
      </p:sp>
      <p:sp>
        <p:nvSpPr>
          <p:cNvPr id="4" name="Text Placeholder 3"/>
          <p:cNvSpPr>
            <a:spLocks noGrp="1"/>
          </p:cNvSpPr>
          <p:nvPr>
            <p:ph type="body" sz="quarter" idx="14"/>
          </p:nvPr>
        </p:nvSpPr>
        <p:spPr>
          <a:xfrm>
            <a:off x="241167" y="749966"/>
            <a:ext cx="4978400" cy="1135063"/>
          </a:xfrm>
        </p:spPr>
        <p:txBody>
          <a:bodyPr/>
          <a:lstStyle/>
          <a:p>
            <a:pPr algn="ctr" defTabSz="457189">
              <a:lnSpc>
                <a:spcPct val="100000"/>
              </a:lnSpc>
              <a:spcBef>
                <a:spcPts val="0"/>
              </a:spcBef>
            </a:pPr>
            <a:r>
              <a:rPr lang="en-US" sz="3200" cap="none" dirty="0">
                <a:latin typeface="Georgia" panose="02040502050405020303" pitchFamily="18" charset="0"/>
              </a:rPr>
              <a:t>Public image </a:t>
            </a:r>
            <a:r>
              <a:rPr lang="en-US" sz="3200" b="0" cap="none" dirty="0">
                <a:latin typeface="Georgia" panose="02040502050405020303" pitchFamily="18" charset="0"/>
              </a:rPr>
              <a:t>(noun): the perception or opinion </a:t>
            </a:r>
            <a:r>
              <a:rPr lang="en-US" sz="3200" cap="none" dirty="0">
                <a:latin typeface="Georgia" panose="02040502050405020303" pitchFamily="18" charset="0"/>
              </a:rPr>
              <a:t>others have of you</a:t>
            </a:r>
          </a:p>
        </p:txBody>
      </p:sp>
      <p:sp>
        <p:nvSpPr>
          <p:cNvPr id="5" name="Subtitle 4"/>
          <p:cNvSpPr>
            <a:spLocks noGrp="1"/>
          </p:cNvSpPr>
          <p:nvPr>
            <p:ph type="subTitle" idx="1"/>
          </p:nvPr>
        </p:nvSpPr>
        <p:spPr>
          <a:xfrm>
            <a:off x="641195" y="3383633"/>
            <a:ext cx="4986867" cy="1975764"/>
          </a:xfrm>
          <a:noFill/>
        </p:spPr>
        <p:txBody>
          <a:bodyPr>
            <a:noAutofit/>
          </a:bodyPr>
          <a:lstStyle/>
          <a:p>
            <a:pPr algn="ctr" defTabSz="457189">
              <a:lnSpc>
                <a:spcPct val="100000"/>
              </a:lnSpc>
              <a:spcBef>
                <a:spcPts val="0"/>
              </a:spcBef>
            </a:pPr>
            <a:r>
              <a:rPr lang="en-US" sz="2800" i="1" dirty="0">
                <a:latin typeface="Georgia" panose="02040502050405020303" pitchFamily="18" charset="0"/>
                <a:cs typeface="Arial" panose="020B0604020202020204" pitchFamily="34" charset="0"/>
              </a:rPr>
              <a:t>Rotary’s public image isn’t just what we think of ourselves – </a:t>
            </a:r>
          </a:p>
          <a:p>
            <a:pPr algn="ctr" defTabSz="457189">
              <a:lnSpc>
                <a:spcPct val="100000"/>
              </a:lnSpc>
              <a:spcBef>
                <a:spcPts val="0"/>
              </a:spcBef>
            </a:pPr>
            <a:endParaRPr lang="en-US" sz="2800" i="1" dirty="0">
              <a:latin typeface="Georgia" panose="02040502050405020303" pitchFamily="18" charset="0"/>
              <a:cs typeface="Arial" panose="020B0604020202020204" pitchFamily="34" charset="0"/>
            </a:endParaRPr>
          </a:p>
          <a:p>
            <a:pPr algn="ctr" defTabSz="457189">
              <a:lnSpc>
                <a:spcPct val="100000"/>
              </a:lnSpc>
              <a:spcBef>
                <a:spcPts val="0"/>
              </a:spcBef>
            </a:pPr>
            <a:r>
              <a:rPr lang="en-US" sz="3200" b="1" i="1" dirty="0">
                <a:latin typeface="Georgia" panose="02040502050405020303" pitchFamily="18" charset="0"/>
                <a:cs typeface="Arial" panose="020B0604020202020204" pitchFamily="34" charset="0"/>
              </a:rPr>
              <a:t>It’s what people outside of Rotary think of us</a:t>
            </a:r>
          </a:p>
          <a:p>
            <a:endParaRPr lang="en-US" sz="2800" dirty="0"/>
          </a:p>
        </p:txBody>
      </p:sp>
      <p:sp>
        <p:nvSpPr>
          <p:cNvPr id="6" name="Slide Number Placeholder 5"/>
          <p:cNvSpPr>
            <a:spLocks noGrp="1"/>
          </p:cNvSpPr>
          <p:nvPr>
            <p:ph type="sldNum" sz="quarter" idx="12"/>
          </p:nvPr>
        </p:nvSpPr>
        <p:spPr/>
        <p:txBody>
          <a:bodyPr/>
          <a:lstStyle/>
          <a:p>
            <a:pPr defTabSz="1219170">
              <a:buClr>
                <a:srgbClr val="000000"/>
              </a:buClr>
              <a:defRPr/>
            </a:pPr>
            <a:fld id="{97A94E25-127B-4C48-AF96-44BA7B823777}" type="slidenum">
              <a:rPr lang="en-US" kern="0">
                <a:solidFill>
                  <a:srgbClr val="FFFFFF"/>
                </a:solidFill>
                <a:latin typeface="Arial"/>
                <a:cs typeface="Arial"/>
                <a:sym typeface="Arial"/>
              </a:rPr>
              <a:pPr defTabSz="1219170">
                <a:buClr>
                  <a:srgbClr val="000000"/>
                </a:buClr>
                <a:defRPr/>
              </a:pPr>
              <a:t>10</a:t>
            </a:fld>
            <a:endParaRPr lang="en-US" kern="0" dirty="0">
              <a:solidFill>
                <a:srgbClr val="FFFFFF"/>
              </a:solidFill>
              <a:latin typeface="Arial"/>
              <a:cs typeface="Arial"/>
              <a:sym typeface="Arial"/>
            </a:endParaRPr>
          </a:p>
        </p:txBody>
      </p:sp>
      <p:sp>
        <p:nvSpPr>
          <p:cNvPr id="7" name="Picture Placeholder 6">
            <a:extLst>
              <a:ext uri="{FF2B5EF4-FFF2-40B4-BE49-F238E27FC236}">
                <a16:creationId xmlns:a16="http://schemas.microsoft.com/office/drawing/2014/main" id="{3B4B5B33-5506-4D53-B0D6-017574919E70}"/>
              </a:ext>
            </a:extLst>
          </p:cNvPr>
          <p:cNvSpPr>
            <a:spLocks noGrp="1"/>
          </p:cNvSpPr>
          <p:nvPr>
            <p:ph type="pic" sz="quarter" idx="13"/>
          </p:nvPr>
        </p:nvSpPr>
        <p:spPr/>
      </p:sp>
      <p:pic>
        <p:nvPicPr>
          <p:cNvPr id="9" name="Picture 8">
            <a:extLst>
              <a:ext uri="{FF2B5EF4-FFF2-40B4-BE49-F238E27FC236}">
                <a16:creationId xmlns:a16="http://schemas.microsoft.com/office/drawing/2014/main" id="{9A33BFBB-BCA5-41E0-A67D-EEFD1F5389AF}"/>
              </a:ext>
            </a:extLst>
          </p:cNvPr>
          <p:cNvPicPr>
            <a:picLocks noChangeAspect="1"/>
          </p:cNvPicPr>
          <p:nvPr/>
        </p:nvPicPr>
        <p:blipFill>
          <a:blip r:embed="rId4"/>
          <a:stretch>
            <a:fillRect/>
          </a:stretch>
        </p:blipFill>
        <p:spPr>
          <a:xfrm>
            <a:off x="0" y="-488026"/>
            <a:ext cx="12192000" cy="9147695"/>
          </a:xfrm>
          <a:prstGeom prst="rect">
            <a:avLst/>
          </a:prstGeom>
        </p:spPr>
      </p:pic>
    </p:spTree>
    <p:custDataLst>
      <p:tags r:id="rId1"/>
    </p:custDataLst>
    <p:extLst>
      <p:ext uri="{BB962C8B-B14F-4D97-AF65-F5344CB8AC3E}">
        <p14:creationId xmlns:p14="http://schemas.microsoft.com/office/powerpoint/2010/main" val="1585735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4D3DB1-F1A6-C84D-8183-2371A3C0F556}"/>
              </a:ext>
            </a:extLst>
          </p:cNvPr>
          <p:cNvSpPr/>
          <p:nvPr/>
        </p:nvSpPr>
        <p:spPr>
          <a:xfrm>
            <a:off x="-537210" y="0"/>
            <a:ext cx="6096000" cy="6857999"/>
          </a:xfrm>
          <a:prstGeom prst="rect">
            <a:avLst/>
          </a:prstGeom>
          <a:solidFill>
            <a:schemeClr val="accent1">
              <a:lumMod val="50000"/>
            </a:schemeClr>
          </a:solidFill>
        </p:spPr>
        <p:txBody>
          <a:bodyPr vert="horz" wrap="square" lIns="91440" tIns="45720" rIns="91440" bIns="45720" rtlCol="0" anchor="b">
            <a:noAutofit/>
          </a:bodyPr>
          <a:lstStyle/>
          <a:p>
            <a:pPr marL="228600" indent="-228600">
              <a:lnSpc>
                <a:spcPct val="90000"/>
              </a:lnSpc>
              <a:spcBef>
                <a:spcPts val="1000"/>
              </a:spcBef>
              <a:buFont typeface="Arial" panose="020B0604020202020204" pitchFamily="34" charset="0"/>
              <a:buChar char="•"/>
            </a:pPr>
            <a:endParaRPr lang="en-US" sz="2800">
              <a:solidFill>
                <a:schemeClr val="tx1">
                  <a:alpha val="0"/>
                </a:schemeClr>
              </a:solidFill>
            </a:endParaRPr>
          </a:p>
        </p:txBody>
      </p:sp>
      <p:sp>
        <p:nvSpPr>
          <p:cNvPr id="4" name="Text Placeholder 3">
            <a:extLst>
              <a:ext uri="{FF2B5EF4-FFF2-40B4-BE49-F238E27FC236}">
                <a16:creationId xmlns:a16="http://schemas.microsoft.com/office/drawing/2014/main" id="{CC3B46DB-4470-6B44-8BE1-FF4130195392}"/>
              </a:ext>
            </a:extLst>
          </p:cNvPr>
          <p:cNvSpPr>
            <a:spLocks noGrp="1"/>
          </p:cNvSpPr>
          <p:nvPr>
            <p:ph type="body" sz="quarter" idx="14"/>
          </p:nvPr>
        </p:nvSpPr>
        <p:spPr>
          <a:xfrm>
            <a:off x="783771" y="2665978"/>
            <a:ext cx="4978400" cy="1135062"/>
          </a:xfrm>
        </p:spPr>
        <p:txBody>
          <a:bodyPr/>
          <a:lstStyle/>
          <a:p>
            <a:pPr lvl="1"/>
            <a:r>
              <a:rPr lang="en-US" sz="4400" b="1" dirty="0">
                <a:solidFill>
                  <a:srgbClr val="009999"/>
                </a:solidFill>
              </a:rPr>
              <a:t>BRAND AMBASSADORS </a:t>
            </a:r>
          </a:p>
        </p:txBody>
      </p:sp>
      <p:sp>
        <p:nvSpPr>
          <p:cNvPr id="5" name="Subtitle 4">
            <a:extLst>
              <a:ext uri="{FF2B5EF4-FFF2-40B4-BE49-F238E27FC236}">
                <a16:creationId xmlns:a16="http://schemas.microsoft.com/office/drawing/2014/main" id="{9080A0E9-B94B-FE47-8F59-A287942FF1FE}"/>
              </a:ext>
            </a:extLst>
          </p:cNvPr>
          <p:cNvSpPr>
            <a:spLocks noGrp="1"/>
          </p:cNvSpPr>
          <p:nvPr>
            <p:ph type="subTitle" idx="1"/>
          </p:nvPr>
        </p:nvSpPr>
        <p:spPr>
          <a:xfrm>
            <a:off x="775304" y="3908072"/>
            <a:ext cx="4986867" cy="1975764"/>
          </a:xfrm>
        </p:spPr>
        <p:txBody>
          <a:bodyPr/>
          <a:lstStyle/>
          <a:p>
            <a:r>
              <a:rPr lang="en-US" dirty="0"/>
              <a:t>Empower and encourage members to share their own impact stories </a:t>
            </a:r>
          </a:p>
        </p:txBody>
      </p:sp>
      <p:sp>
        <p:nvSpPr>
          <p:cNvPr id="6" name="Slide Number Placeholder 5">
            <a:extLst>
              <a:ext uri="{FF2B5EF4-FFF2-40B4-BE49-F238E27FC236}">
                <a16:creationId xmlns:a16="http://schemas.microsoft.com/office/drawing/2014/main" id="{57E90244-94A6-0145-9F58-30D68DCF621B}"/>
              </a:ext>
            </a:extLst>
          </p:cNvPr>
          <p:cNvSpPr>
            <a:spLocks noGrp="1"/>
          </p:cNvSpPr>
          <p:nvPr>
            <p:ph type="sldNum" sz="quarter" idx="12"/>
          </p:nvPr>
        </p:nvSpPr>
        <p:spPr/>
        <p:txBody>
          <a:bodyPr/>
          <a:lstStyle/>
          <a:p>
            <a:fld id="{97A94E25-127B-4C48-AF96-44BA7B823777}" type="slidenum">
              <a:rPr lang="en-US" smtClean="0"/>
              <a:pPr/>
              <a:t>11</a:t>
            </a:fld>
            <a:endParaRPr lang="en-US"/>
          </a:p>
        </p:txBody>
      </p:sp>
      <p:sp>
        <p:nvSpPr>
          <p:cNvPr id="10" name="Oval 9">
            <a:extLst>
              <a:ext uri="{FF2B5EF4-FFF2-40B4-BE49-F238E27FC236}">
                <a16:creationId xmlns:a16="http://schemas.microsoft.com/office/drawing/2014/main" id="{203C9012-203F-C745-91DC-95AE4B2D166A}"/>
              </a:ext>
            </a:extLst>
          </p:cNvPr>
          <p:cNvSpPr>
            <a:spLocks noChangeAspect="1"/>
          </p:cNvSpPr>
          <p:nvPr/>
        </p:nvSpPr>
        <p:spPr>
          <a:xfrm>
            <a:off x="775304" y="320216"/>
            <a:ext cx="1097280" cy="1097280"/>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7200" b="1" dirty="0">
                <a:solidFill>
                  <a:schemeClr val="bg1"/>
                </a:solidFill>
                <a:latin typeface="Arial" panose="020B0604020202020204" pitchFamily="34" charset="0"/>
                <a:cs typeface="Arial" panose="020B0604020202020204" pitchFamily="34" charset="0"/>
              </a:rPr>
              <a:t>2</a:t>
            </a:r>
          </a:p>
        </p:txBody>
      </p:sp>
      <p:pic>
        <p:nvPicPr>
          <p:cNvPr id="8" name="Content Placeholder 4">
            <a:extLst>
              <a:ext uri="{FF2B5EF4-FFF2-40B4-BE49-F238E27FC236}">
                <a16:creationId xmlns:a16="http://schemas.microsoft.com/office/drawing/2014/main" id="{6F8EF633-8C83-4FC8-8A6B-B945AA653EF8}"/>
              </a:ext>
            </a:extLst>
          </p:cNvPr>
          <p:cNvPicPr>
            <a:picLocks noChangeAspect="1"/>
          </p:cNvPicPr>
          <p:nvPr/>
        </p:nvPicPr>
        <p:blipFill>
          <a:blip r:embed="rId4"/>
          <a:stretch>
            <a:fillRect/>
          </a:stretch>
        </p:blipFill>
        <p:spPr>
          <a:xfrm>
            <a:off x="5581650" y="1668780"/>
            <a:ext cx="6598920" cy="4157685"/>
          </a:xfrm>
          <a:prstGeom prst="rect">
            <a:avLst/>
          </a:prstGeom>
          <a:blipFill>
            <a:blip r:embed="rId5"/>
            <a:tile tx="0" ty="0" sx="100000" sy="100000" flip="none" algn="tl"/>
          </a:blipFill>
        </p:spPr>
      </p:pic>
      <p:sp>
        <p:nvSpPr>
          <p:cNvPr id="12" name="Rectangle 11">
            <a:extLst>
              <a:ext uri="{FF2B5EF4-FFF2-40B4-BE49-F238E27FC236}">
                <a16:creationId xmlns:a16="http://schemas.microsoft.com/office/drawing/2014/main" id="{3ACFC0F6-5827-42DF-9795-ACE2021EAC5A}"/>
              </a:ext>
            </a:extLst>
          </p:cNvPr>
          <p:cNvSpPr/>
          <p:nvPr/>
        </p:nvSpPr>
        <p:spPr>
          <a:xfrm>
            <a:off x="7260733" y="3184797"/>
            <a:ext cx="3672095" cy="1323439"/>
          </a:xfrm>
          <a:prstGeom prst="rect">
            <a:avLst/>
          </a:prstGeom>
        </p:spPr>
        <p:txBody>
          <a:bodyPr wrap="none">
            <a:spAutoFit/>
          </a:bodyPr>
          <a:lstStyle/>
          <a:p>
            <a:pPr algn="ctr"/>
            <a:r>
              <a:rPr lang="en-US" sz="4000" b="1" dirty="0">
                <a:solidFill>
                  <a:schemeClr val="bg1"/>
                </a:solidFill>
              </a:rPr>
              <a:t>1.4 MILLION </a:t>
            </a:r>
          </a:p>
          <a:p>
            <a:pPr algn="ctr"/>
            <a:r>
              <a:rPr lang="en-US" sz="4000" b="1" dirty="0">
                <a:solidFill>
                  <a:schemeClr val="bg1"/>
                </a:solidFill>
              </a:rPr>
              <a:t>STORIES TO TELL</a:t>
            </a:r>
          </a:p>
        </p:txBody>
      </p:sp>
    </p:spTree>
    <p:custDataLst>
      <p:tags r:id="rId1"/>
    </p:custDataLst>
    <p:extLst>
      <p:ext uri="{BB962C8B-B14F-4D97-AF65-F5344CB8AC3E}">
        <p14:creationId xmlns:p14="http://schemas.microsoft.com/office/powerpoint/2010/main" val="1019101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EF3B-87EA-466B-B77F-5485DA935822}"/>
              </a:ext>
            </a:extLst>
          </p:cNvPr>
          <p:cNvSpPr>
            <a:spLocks noGrp="1"/>
          </p:cNvSpPr>
          <p:nvPr>
            <p:ph type="title"/>
          </p:nvPr>
        </p:nvSpPr>
        <p:spPr/>
        <p:txBody>
          <a:bodyPr/>
          <a:lstStyle/>
          <a:p>
            <a:r>
              <a:rPr lang="en-US" b="1" dirty="0"/>
              <a:t>PEOPLE OF ACTION</a:t>
            </a:r>
          </a:p>
        </p:txBody>
      </p:sp>
      <p:sp>
        <p:nvSpPr>
          <p:cNvPr id="3" name="Slide Number Placeholder 2">
            <a:extLst>
              <a:ext uri="{FF2B5EF4-FFF2-40B4-BE49-F238E27FC236}">
                <a16:creationId xmlns:a16="http://schemas.microsoft.com/office/drawing/2014/main" id="{33A9767F-E90E-4905-99B8-9ABE658B7402}"/>
              </a:ext>
            </a:extLst>
          </p:cNvPr>
          <p:cNvSpPr>
            <a:spLocks noGrp="1"/>
          </p:cNvSpPr>
          <p:nvPr>
            <p:ph type="sldNum" sz="quarter" idx="12"/>
          </p:nvPr>
        </p:nvSpPr>
        <p:spPr/>
        <p:txBody>
          <a:bodyPr/>
          <a:lstStyle/>
          <a:p>
            <a:fld id="{97A94E25-127B-4C48-AF96-44BA7B823777}" type="slidenum">
              <a:rPr lang="en-US" smtClean="0"/>
              <a:pPr/>
              <a:t>12</a:t>
            </a:fld>
            <a:endParaRPr lang="en-US"/>
          </a:p>
        </p:txBody>
      </p:sp>
      <p:sp>
        <p:nvSpPr>
          <p:cNvPr id="6" name="Rectangle 5">
            <a:extLst>
              <a:ext uri="{FF2B5EF4-FFF2-40B4-BE49-F238E27FC236}">
                <a16:creationId xmlns:a16="http://schemas.microsoft.com/office/drawing/2014/main" id="{C5F548BE-67F1-4393-9B87-ACE385952D1C}"/>
              </a:ext>
            </a:extLst>
          </p:cNvPr>
          <p:cNvSpPr/>
          <p:nvPr/>
        </p:nvSpPr>
        <p:spPr>
          <a:xfrm>
            <a:off x="4552576" y="3155434"/>
            <a:ext cx="3446777" cy="769441"/>
          </a:xfrm>
          <a:prstGeom prst="rect">
            <a:avLst/>
          </a:prstGeom>
        </p:spPr>
        <p:txBody>
          <a:bodyPr wrap="none">
            <a:spAutoFit/>
          </a:bodyPr>
          <a:lstStyle/>
          <a:p>
            <a:r>
              <a:rPr lang="en-US" sz="4400" b="1" dirty="0">
                <a:solidFill>
                  <a:schemeClr val="bg1"/>
                </a:solidFill>
              </a:rPr>
              <a:t>1.4 MILLION</a:t>
            </a:r>
          </a:p>
        </p:txBody>
      </p:sp>
      <p:pic>
        <p:nvPicPr>
          <p:cNvPr id="7" name="Picture 6">
            <a:extLst>
              <a:ext uri="{FF2B5EF4-FFF2-40B4-BE49-F238E27FC236}">
                <a16:creationId xmlns:a16="http://schemas.microsoft.com/office/drawing/2014/main" id="{E0DC55FB-490D-4478-BC5B-1D63691DC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8" y="1891595"/>
            <a:ext cx="11709498" cy="3434785"/>
          </a:xfrm>
          <a:prstGeom prst="rect">
            <a:avLst/>
          </a:prstGeom>
        </p:spPr>
      </p:pic>
    </p:spTree>
    <p:custDataLst>
      <p:tags r:id="rId1"/>
    </p:custDataLst>
    <p:extLst>
      <p:ext uri="{BB962C8B-B14F-4D97-AF65-F5344CB8AC3E}">
        <p14:creationId xmlns:p14="http://schemas.microsoft.com/office/powerpoint/2010/main" val="3148853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person, outdoor, person&#10;&#10;Description automatically generated">
            <a:extLst>
              <a:ext uri="{FF2B5EF4-FFF2-40B4-BE49-F238E27FC236}">
                <a16:creationId xmlns:a16="http://schemas.microsoft.com/office/drawing/2014/main" id="{8480EB89-7468-451C-A01D-3E213FE17891}"/>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7813" b="7813"/>
          <a:stretch>
            <a:fillRect/>
          </a:stretch>
        </p:blipFill>
        <p:spPr/>
      </p:pic>
      <p:sp>
        <p:nvSpPr>
          <p:cNvPr id="9" name="Text Placeholder 8">
            <a:extLst>
              <a:ext uri="{FF2B5EF4-FFF2-40B4-BE49-F238E27FC236}">
                <a16:creationId xmlns:a16="http://schemas.microsoft.com/office/drawing/2014/main" id="{5C49A9CB-0433-DA44-9461-90D6372B0C55}"/>
              </a:ext>
            </a:extLst>
          </p:cNvPr>
          <p:cNvSpPr>
            <a:spLocks noGrp="1"/>
          </p:cNvSpPr>
          <p:nvPr>
            <p:ph type="body" sz="quarter" idx="18"/>
          </p:nvPr>
        </p:nvSpPr>
        <p:spPr>
          <a:xfrm>
            <a:off x="6030054" y="0"/>
            <a:ext cx="6161945" cy="6858000"/>
          </a:xfrm>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6261101" y="369570"/>
            <a:ext cx="5768478" cy="1605825"/>
          </a:xfrm>
        </p:spPr>
        <p:txBody>
          <a:bodyPr/>
          <a:lstStyle/>
          <a:p>
            <a:pPr lvl="0"/>
            <a:r>
              <a:rPr lang="en-US" dirty="0"/>
              <a:t>People of action</a:t>
            </a:r>
          </a:p>
          <a:p>
            <a:pPr lvl="0" algn="ctr"/>
            <a:r>
              <a:rPr lang="en-US" sz="3200" i="1" dirty="0"/>
              <a:t>More than an   advertising campaign</a:t>
            </a:r>
          </a:p>
        </p:txBody>
      </p:sp>
      <p:sp>
        <p:nvSpPr>
          <p:cNvPr id="20" name="Subtitle 19">
            <a:extLst>
              <a:ext uri="{FF2B5EF4-FFF2-40B4-BE49-F238E27FC236}">
                <a16:creationId xmlns:a16="http://schemas.microsoft.com/office/drawing/2014/main" id="{C6ABCA3A-7B17-4B98-9BEA-CA08529E4BB5}"/>
              </a:ext>
            </a:extLst>
          </p:cNvPr>
          <p:cNvSpPr>
            <a:spLocks noGrp="1"/>
          </p:cNvSpPr>
          <p:nvPr>
            <p:ph type="subTitle" idx="1"/>
          </p:nvPr>
        </p:nvSpPr>
        <p:spPr>
          <a:xfrm>
            <a:off x="5911523" y="2542540"/>
            <a:ext cx="6161944" cy="3042224"/>
          </a:xfrm>
        </p:spPr>
        <p:txBody>
          <a:bodyPr>
            <a:noAutofit/>
          </a:bodyPr>
          <a:lstStyle/>
          <a:p>
            <a:pPr marL="457189" indent="-457189">
              <a:spcBef>
                <a:spcPts val="600"/>
              </a:spcBef>
              <a:spcAft>
                <a:spcPts val="1200"/>
              </a:spcAft>
              <a:buFont typeface="Arial" panose="020B0604020202020204" pitchFamily="34" charset="0"/>
              <a:buChar char="•"/>
            </a:pPr>
            <a:r>
              <a:rPr lang="en-US" sz="2800" dirty="0"/>
              <a:t>Shows members as </a:t>
            </a:r>
            <a:r>
              <a:rPr lang="en-US" sz="2800" b="1" dirty="0"/>
              <a:t>People of Action</a:t>
            </a:r>
          </a:p>
          <a:p>
            <a:pPr marL="457189" indent="-457189">
              <a:spcBef>
                <a:spcPts val="600"/>
              </a:spcBef>
              <a:spcAft>
                <a:spcPts val="1200"/>
              </a:spcAft>
              <a:buFont typeface="Arial" panose="020B0604020202020204" pitchFamily="34" charset="0"/>
              <a:buChar char="•"/>
            </a:pPr>
            <a:r>
              <a:rPr lang="en-US" sz="2800" b="1" dirty="0"/>
              <a:t>Narrows the gap </a:t>
            </a:r>
            <a:r>
              <a:rPr lang="en-US" sz="2800" dirty="0"/>
              <a:t>between awareness and understanding</a:t>
            </a:r>
          </a:p>
          <a:p>
            <a:pPr marL="457189" indent="-457189">
              <a:spcBef>
                <a:spcPts val="600"/>
              </a:spcBef>
              <a:spcAft>
                <a:spcPts val="1200"/>
              </a:spcAft>
              <a:buFont typeface="Arial" panose="020B0604020202020204" pitchFamily="34" charset="0"/>
              <a:buChar char="•"/>
            </a:pPr>
            <a:r>
              <a:rPr lang="en-US" sz="2800" dirty="0"/>
              <a:t>Consistent framework to tell our stories</a:t>
            </a:r>
          </a:p>
          <a:p>
            <a:pPr marL="457189" indent="-457189">
              <a:spcBef>
                <a:spcPts val="600"/>
              </a:spcBef>
              <a:spcAft>
                <a:spcPts val="1200"/>
              </a:spcAft>
              <a:buFont typeface="Arial" panose="020B0604020202020204" pitchFamily="34" charset="0"/>
              <a:buChar char="•"/>
            </a:pPr>
            <a:r>
              <a:rPr lang="en-US" sz="2800" dirty="0"/>
              <a:t>Relies on members sharing stories with the public</a:t>
            </a:r>
          </a:p>
          <a:p>
            <a:endParaRPr lang="en-US" sz="2400" dirty="0"/>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defTabSz="914377">
              <a:defRPr/>
            </a:pPr>
            <a:fld id="{97A94E25-127B-4C48-AF96-44BA7B823777}" type="slidenum">
              <a:rPr lang="en-US">
                <a:solidFill>
                  <a:prstClr val="black"/>
                </a:solidFill>
                <a:latin typeface="Arial"/>
                <a:cs typeface="Arial"/>
                <a:sym typeface="Arial"/>
              </a:rPr>
              <a:pPr defTabSz="914377">
                <a:defRPr/>
              </a:pPr>
              <a:t>13</a:t>
            </a:fld>
            <a:endParaRPr lang="en-US" dirty="0">
              <a:solidFill>
                <a:prstClr val="black"/>
              </a:solidFill>
              <a:latin typeface="Arial"/>
              <a:cs typeface="Arial"/>
              <a:sym typeface="Arial"/>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7" y="-149088"/>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spTree>
    <p:custDataLst>
      <p:tags r:id="rId1"/>
    </p:custDataLst>
    <p:extLst>
      <p:ext uri="{BB962C8B-B14F-4D97-AF65-F5344CB8AC3E}">
        <p14:creationId xmlns:p14="http://schemas.microsoft.com/office/powerpoint/2010/main" val="4276213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938" y="1401761"/>
            <a:ext cx="2715768" cy="3514532"/>
          </a:xfrm>
          <a:prstGeom prst="rect">
            <a:avLst/>
          </a:prstGeom>
          <a:effectLst>
            <a:softEdge rad="63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238" y="3005771"/>
            <a:ext cx="2717779" cy="3840480"/>
          </a:xfrm>
          <a:prstGeom prst="rect">
            <a:avLst/>
          </a:prstGeom>
          <a:effectLst>
            <a:softEdge rad="6350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17" y="3047681"/>
            <a:ext cx="2717778" cy="3840480"/>
          </a:xfrm>
          <a:prstGeom prst="rect">
            <a:avLst/>
          </a:prstGeom>
          <a:effectLst>
            <a:softEdge rad="63500"/>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7175" y="1401761"/>
            <a:ext cx="2717767" cy="3840480"/>
          </a:xfrm>
          <a:prstGeom prst="rect">
            <a:avLst/>
          </a:prstGeom>
          <a:effectLst>
            <a:softEdge rad="63500"/>
          </a:effectLst>
        </p:spPr>
      </p:pic>
      <p:sp>
        <p:nvSpPr>
          <p:cNvPr id="9" name="Title 1"/>
          <p:cNvSpPr>
            <a:spLocks noGrp="1"/>
          </p:cNvSpPr>
          <p:nvPr>
            <p:ph type="title"/>
          </p:nvPr>
        </p:nvSpPr>
        <p:spPr bwMode="auto">
          <a:xfrm>
            <a:off x="372533" y="274639"/>
            <a:ext cx="1120986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Autofit/>
          </a:bodyPr>
          <a:lstStyle/>
          <a:p>
            <a:r>
              <a:rPr lang="en-US" altLang="en-US" sz="4000" b="1" dirty="0">
                <a:solidFill>
                  <a:srgbClr val="0070C0"/>
                </a:solidFill>
                <a:latin typeface="+mn-lt"/>
              </a:rPr>
              <a:t>YOUR STORY IS ROTARY’S STORY:  Join the Campaign</a:t>
            </a:r>
          </a:p>
        </p:txBody>
      </p:sp>
    </p:spTree>
    <p:custDataLst>
      <p:tags r:id="rId1"/>
    </p:custDataLst>
    <p:extLst>
      <p:ext uri="{BB962C8B-B14F-4D97-AF65-F5344CB8AC3E}">
        <p14:creationId xmlns:p14="http://schemas.microsoft.com/office/powerpoint/2010/main" val="2944121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27" descr="A group of people sitting at a table&#10;&#10;Description generated with very high confidence"/>
          <p:cNvPicPr preferRelativeResize="0"/>
          <p:nvPr/>
        </p:nvPicPr>
        <p:blipFill rotWithShape="1">
          <a:blip r:embed="rId4">
            <a:alphaModFix/>
          </a:blip>
          <a:srcRect/>
          <a:stretch/>
        </p:blipFill>
        <p:spPr>
          <a:xfrm>
            <a:off x="511833" y="308230"/>
            <a:ext cx="2872596" cy="3624859"/>
          </a:xfrm>
          <a:prstGeom prst="rect">
            <a:avLst/>
          </a:prstGeom>
          <a:noFill/>
          <a:ln>
            <a:noFill/>
          </a:ln>
        </p:spPr>
      </p:pic>
      <p:pic>
        <p:nvPicPr>
          <p:cNvPr id="451" name="Google Shape;451;p27" descr="A group of people standing on top of a sandy beach&#10;&#10;Description generated with very high confidence"/>
          <p:cNvPicPr preferRelativeResize="0"/>
          <p:nvPr/>
        </p:nvPicPr>
        <p:blipFill rotWithShape="1">
          <a:blip r:embed="rId5">
            <a:alphaModFix/>
          </a:blip>
          <a:srcRect/>
          <a:stretch/>
        </p:blipFill>
        <p:spPr>
          <a:xfrm>
            <a:off x="3962400" y="313965"/>
            <a:ext cx="3347049" cy="1888106"/>
          </a:xfrm>
          <a:prstGeom prst="rect">
            <a:avLst/>
          </a:prstGeom>
          <a:noFill/>
          <a:ln>
            <a:noFill/>
          </a:ln>
        </p:spPr>
      </p:pic>
      <p:pic>
        <p:nvPicPr>
          <p:cNvPr id="452" name="Google Shape;452;p27" descr="A group of people standing in front of a building&#10;&#10;Description generated with high confidence"/>
          <p:cNvPicPr preferRelativeResize="0"/>
          <p:nvPr/>
        </p:nvPicPr>
        <p:blipFill rotWithShape="1">
          <a:blip r:embed="rId6">
            <a:alphaModFix/>
          </a:blip>
          <a:srcRect/>
          <a:stretch/>
        </p:blipFill>
        <p:spPr>
          <a:xfrm>
            <a:off x="4439908" y="3135702"/>
            <a:ext cx="2190750" cy="2743200"/>
          </a:xfrm>
          <a:prstGeom prst="rect">
            <a:avLst/>
          </a:prstGeom>
          <a:noFill/>
          <a:ln>
            <a:noFill/>
          </a:ln>
        </p:spPr>
      </p:pic>
      <p:pic>
        <p:nvPicPr>
          <p:cNvPr id="453" name="Google Shape;453;p27" descr="A person standing in front of a window&#10;&#10;Description generated with very high confidence"/>
          <p:cNvPicPr preferRelativeResize="0"/>
          <p:nvPr/>
        </p:nvPicPr>
        <p:blipFill rotWithShape="1">
          <a:blip r:embed="rId7">
            <a:alphaModFix/>
          </a:blip>
          <a:srcRect/>
          <a:stretch/>
        </p:blipFill>
        <p:spPr>
          <a:xfrm>
            <a:off x="8160589" y="340922"/>
            <a:ext cx="2743200" cy="1834193"/>
          </a:xfrm>
          <a:prstGeom prst="rect">
            <a:avLst/>
          </a:prstGeom>
          <a:noFill/>
          <a:ln>
            <a:noFill/>
          </a:ln>
        </p:spPr>
      </p:pic>
      <p:sp>
        <p:nvSpPr>
          <p:cNvPr id="454" name="Google Shape;454;p27"/>
          <p:cNvSpPr txBox="1"/>
          <p:nvPr/>
        </p:nvSpPr>
        <p:spPr>
          <a:xfrm>
            <a:off x="1000664" y="4077419"/>
            <a:ext cx="2743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print ads</a:t>
            </a:r>
            <a:endParaRPr/>
          </a:p>
        </p:txBody>
      </p:sp>
      <p:pic>
        <p:nvPicPr>
          <p:cNvPr id="455" name="Google Shape;455;p27" descr="A screenshot of a cell phone&#10;&#10;Description generated with very high confidence"/>
          <p:cNvPicPr preferRelativeResize="0"/>
          <p:nvPr/>
        </p:nvPicPr>
        <p:blipFill rotWithShape="1">
          <a:blip r:embed="rId8">
            <a:alphaModFix/>
          </a:blip>
          <a:srcRect/>
          <a:stretch/>
        </p:blipFill>
        <p:spPr>
          <a:xfrm>
            <a:off x="569343" y="4865762"/>
            <a:ext cx="2743200" cy="893345"/>
          </a:xfrm>
          <a:prstGeom prst="rect">
            <a:avLst/>
          </a:prstGeom>
          <a:noFill/>
          <a:ln>
            <a:noFill/>
          </a:ln>
        </p:spPr>
      </p:pic>
      <p:sp>
        <p:nvSpPr>
          <p:cNvPr id="456" name="Google Shape;456;p27"/>
          <p:cNvSpPr txBox="1"/>
          <p:nvPr/>
        </p:nvSpPr>
        <p:spPr>
          <a:xfrm>
            <a:off x="971909" y="5888966"/>
            <a:ext cx="2743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radio ads</a:t>
            </a:r>
            <a:endParaRPr/>
          </a:p>
        </p:txBody>
      </p:sp>
      <p:sp>
        <p:nvSpPr>
          <p:cNvPr id="457" name="Google Shape;457;p27"/>
          <p:cNvSpPr txBox="1"/>
          <p:nvPr/>
        </p:nvSpPr>
        <p:spPr>
          <a:xfrm>
            <a:off x="4063042" y="2251494"/>
            <a:ext cx="40515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social media graphics</a:t>
            </a:r>
            <a:endParaRPr/>
          </a:p>
        </p:txBody>
      </p:sp>
      <p:sp>
        <p:nvSpPr>
          <p:cNvPr id="458" name="Google Shape;458;p27"/>
          <p:cNvSpPr txBox="1"/>
          <p:nvPr/>
        </p:nvSpPr>
        <p:spPr>
          <a:xfrm>
            <a:off x="4609381" y="5888966"/>
            <a:ext cx="2743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transit ads</a:t>
            </a:r>
            <a:endParaRPr/>
          </a:p>
        </p:txBody>
      </p:sp>
      <p:sp>
        <p:nvSpPr>
          <p:cNvPr id="459" name="Google Shape;459;p27"/>
          <p:cNvSpPr txBox="1"/>
          <p:nvPr/>
        </p:nvSpPr>
        <p:spPr>
          <a:xfrm>
            <a:off x="8750060" y="6119003"/>
            <a:ext cx="37639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photo tips</a:t>
            </a:r>
            <a:endParaRPr sz="1800">
              <a:solidFill>
                <a:schemeClr val="lt1"/>
              </a:solidFill>
              <a:latin typeface="Arial"/>
              <a:ea typeface="Arial"/>
              <a:cs typeface="Arial"/>
              <a:sym typeface="Arial"/>
            </a:endParaRPr>
          </a:p>
        </p:txBody>
      </p:sp>
      <p:sp>
        <p:nvSpPr>
          <p:cNvPr id="460" name="Google Shape;460;p27"/>
          <p:cNvSpPr txBox="1"/>
          <p:nvPr/>
        </p:nvSpPr>
        <p:spPr>
          <a:xfrm>
            <a:off x="8793192" y="2165230"/>
            <a:ext cx="2743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video ads</a:t>
            </a:r>
            <a:endParaRPr/>
          </a:p>
        </p:txBody>
      </p:sp>
      <p:pic>
        <p:nvPicPr>
          <p:cNvPr id="461" name="Google Shape;461;p27" descr="A screenshot of a cell phone&#10;&#10;Description generated with very high confidence"/>
          <p:cNvPicPr preferRelativeResize="0"/>
          <p:nvPr/>
        </p:nvPicPr>
        <p:blipFill rotWithShape="1">
          <a:blip r:embed="rId9">
            <a:alphaModFix/>
          </a:blip>
          <a:srcRect/>
          <a:stretch/>
        </p:blipFill>
        <p:spPr>
          <a:xfrm>
            <a:off x="8543194" y="2794959"/>
            <a:ext cx="2078629" cy="3280914"/>
          </a:xfrm>
          <a:prstGeom prst="rect">
            <a:avLst/>
          </a:prstGeom>
          <a:noFill/>
          <a:ln>
            <a:noFill/>
          </a:ln>
        </p:spPr>
      </p:pic>
    </p:spTree>
    <p:custDataLst>
      <p:tags r:id="rId1"/>
    </p:custDataLst>
    <p:extLst>
      <p:ext uri="{BB962C8B-B14F-4D97-AF65-F5344CB8AC3E}">
        <p14:creationId xmlns:p14="http://schemas.microsoft.com/office/powerpoint/2010/main" val="1249674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D9D3B0-E4D3-47E9-9D26-F411A8C74E9E}"/>
              </a:ext>
            </a:extLst>
          </p:cNvPr>
          <p:cNvSpPr>
            <a:spLocks noGrp="1"/>
          </p:cNvSpPr>
          <p:nvPr>
            <p:ph type="body" sz="quarter" idx="14"/>
          </p:nvPr>
        </p:nvSpPr>
        <p:spPr/>
        <p:txBody>
          <a:bodyPr>
            <a:normAutofit fontScale="92500" lnSpcReduction="10000"/>
          </a:bodyPr>
          <a:lstStyle/>
          <a:p>
            <a:endParaRPr lang="en-US"/>
          </a:p>
        </p:txBody>
      </p:sp>
      <p:sp>
        <p:nvSpPr>
          <p:cNvPr id="3" name="Slide Number Placeholder 2">
            <a:extLst>
              <a:ext uri="{FF2B5EF4-FFF2-40B4-BE49-F238E27FC236}">
                <a16:creationId xmlns:a16="http://schemas.microsoft.com/office/drawing/2014/main" id="{BC6909C2-98CD-4CED-BE26-C6FEEB235092}"/>
              </a:ext>
            </a:extLst>
          </p:cNvPr>
          <p:cNvSpPr>
            <a:spLocks noGrp="1"/>
          </p:cNvSpPr>
          <p:nvPr>
            <p:ph type="sldNum" sz="quarter" idx="15"/>
          </p:nvPr>
        </p:nvSpPr>
        <p:spPr/>
        <p:txBody>
          <a:bodyPr/>
          <a:lstStyle/>
          <a:p>
            <a:pPr>
              <a:defRPr/>
            </a:pPr>
            <a:fld id="{A8D17729-0BBF-4266-80F0-3E74F03E8FC4}" type="slidenum">
              <a:rPr lang="en-US" altLang="en-US" smtClean="0"/>
              <a:pPr>
                <a:defRPr/>
              </a:pPr>
              <a:t>16</a:t>
            </a:fld>
            <a:endParaRPr lang="en-US" altLang="en-US"/>
          </a:p>
        </p:txBody>
      </p:sp>
      <p:graphicFrame>
        <p:nvGraphicFramePr>
          <p:cNvPr id="4" name="Object 3">
            <a:hlinkClick r:id="" action="ppaction://ole?verb=0"/>
            <a:extLst>
              <a:ext uri="{FF2B5EF4-FFF2-40B4-BE49-F238E27FC236}">
                <a16:creationId xmlns:a16="http://schemas.microsoft.com/office/drawing/2014/main" id="{35767789-631D-4A74-BD26-3EDEE9DC94DE}"/>
              </a:ext>
            </a:extLst>
          </p:cNvPr>
          <p:cNvGraphicFramePr>
            <a:graphicFrameLocks noChangeAspect="1"/>
          </p:cNvGraphicFramePr>
          <p:nvPr>
            <p:extLst>
              <p:ext uri="{D42A27DB-BD31-4B8C-83A1-F6EECF244321}">
                <p14:modId xmlns:p14="http://schemas.microsoft.com/office/powerpoint/2010/main" val="3175934518"/>
              </p:ext>
            </p:extLst>
          </p:nvPr>
        </p:nvGraphicFramePr>
        <p:xfrm>
          <a:off x="-46106" y="0"/>
          <a:ext cx="12284211" cy="6834597"/>
        </p:xfrm>
        <a:graphic>
          <a:graphicData uri="http://schemas.openxmlformats.org/presentationml/2006/ole">
            <mc:AlternateContent xmlns:mc="http://schemas.openxmlformats.org/markup-compatibility/2006">
              <mc:Choice xmlns:v="urn:schemas-microsoft-com:vml" Requires="v">
                <p:oleObj spid="_x0000_s4098" name="Presentation" r:id="rId5" imgW="8164123" imgH="4593631" progId="PowerPoint.Show.12">
                  <p:embed/>
                </p:oleObj>
              </mc:Choice>
              <mc:Fallback>
                <p:oleObj name="Presentation" r:id="rId5" imgW="8164123" imgH="4593631" progId="PowerPoint.Show.12">
                  <p:embed/>
                  <p:pic>
                    <p:nvPicPr>
                      <p:cNvPr id="4" name="Object 3">
                        <a:hlinkClick r:id="" action="ppaction://ole?verb=0"/>
                        <a:extLst>
                          <a:ext uri="{FF2B5EF4-FFF2-40B4-BE49-F238E27FC236}">
                            <a16:creationId xmlns:a16="http://schemas.microsoft.com/office/drawing/2014/main" id="{35767789-631D-4A74-BD26-3EDEE9DC94DE}"/>
                          </a:ext>
                        </a:extLst>
                      </p:cNvPr>
                      <p:cNvPicPr/>
                      <p:nvPr/>
                    </p:nvPicPr>
                    <p:blipFill>
                      <a:blip r:embed="rId6"/>
                      <a:stretch>
                        <a:fillRect/>
                      </a:stretch>
                    </p:blipFill>
                    <p:spPr>
                      <a:xfrm>
                        <a:off x="-46106" y="0"/>
                        <a:ext cx="12284211" cy="683459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986789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19566CD-3820-ED47-AFD2-91A177261802}"/>
              </a:ext>
            </a:extLst>
          </p:cNvPr>
          <p:cNvSpPr/>
          <p:nvPr/>
        </p:nvSpPr>
        <p:spPr>
          <a:xfrm>
            <a:off x="0" y="0"/>
            <a:ext cx="6096000" cy="6857999"/>
          </a:xfrm>
          <a:prstGeom prst="rect">
            <a:avLst/>
          </a:prstGeom>
          <a:solidFill>
            <a:schemeClr val="accent1">
              <a:lumMod val="50000"/>
            </a:schemeClr>
          </a:solidFill>
        </p:spPr>
        <p:txBody>
          <a:bodyPr vert="horz" wrap="square" lIns="91440" tIns="45720" rIns="91440" bIns="45720" rtlCol="0" anchor="b">
            <a:noAutofit/>
          </a:bodyPr>
          <a:lstStyle/>
          <a:p>
            <a:pPr marL="228600" indent="-228600">
              <a:lnSpc>
                <a:spcPct val="90000"/>
              </a:lnSpc>
              <a:spcBef>
                <a:spcPts val="1000"/>
              </a:spcBef>
              <a:buFont typeface="Arial" panose="020B0604020202020204" pitchFamily="34" charset="0"/>
              <a:buChar char="•"/>
            </a:pPr>
            <a:endParaRPr lang="en-US" sz="2800">
              <a:solidFill>
                <a:schemeClr val="tx1">
                  <a:alpha val="0"/>
                </a:schemeClr>
              </a:solidFill>
            </a:endParaRPr>
          </a:p>
        </p:txBody>
      </p:sp>
      <p:sp>
        <p:nvSpPr>
          <p:cNvPr id="4" name="Text Placeholder 3">
            <a:extLst>
              <a:ext uri="{FF2B5EF4-FFF2-40B4-BE49-F238E27FC236}">
                <a16:creationId xmlns:a16="http://schemas.microsoft.com/office/drawing/2014/main" id="{292AD610-D6EE-FB44-A8A8-7347AF834E93}"/>
              </a:ext>
            </a:extLst>
          </p:cNvPr>
          <p:cNvSpPr>
            <a:spLocks noGrp="1"/>
          </p:cNvSpPr>
          <p:nvPr>
            <p:ph type="body" sz="quarter" idx="14"/>
          </p:nvPr>
        </p:nvSpPr>
        <p:spPr>
          <a:xfrm>
            <a:off x="783771" y="2665978"/>
            <a:ext cx="4978400" cy="1135062"/>
          </a:xfrm>
        </p:spPr>
        <p:txBody>
          <a:bodyPr/>
          <a:lstStyle/>
          <a:p>
            <a:pPr lvl="1"/>
            <a:r>
              <a:rPr lang="en-US" sz="4400" b="1">
                <a:solidFill>
                  <a:schemeClr val="accent2">
                    <a:lumMod val="60000"/>
                    <a:lumOff val="40000"/>
                  </a:schemeClr>
                </a:solidFill>
              </a:rPr>
              <a:t>MEMBER AND </a:t>
            </a:r>
            <a:br>
              <a:rPr lang="en-US" sz="4400" b="1">
                <a:solidFill>
                  <a:schemeClr val="accent2">
                    <a:lumMod val="60000"/>
                    <a:lumOff val="40000"/>
                  </a:schemeClr>
                </a:solidFill>
              </a:rPr>
            </a:br>
            <a:r>
              <a:rPr lang="en-US" sz="4400" b="1">
                <a:solidFill>
                  <a:schemeClr val="accent2">
                    <a:lumMod val="60000"/>
                    <a:lumOff val="40000"/>
                  </a:schemeClr>
                </a:solidFill>
              </a:rPr>
              <a:t>SUPPORTER EXPERIENCE</a:t>
            </a:r>
          </a:p>
        </p:txBody>
      </p:sp>
      <p:sp>
        <p:nvSpPr>
          <p:cNvPr id="5" name="Subtitle 4">
            <a:extLst>
              <a:ext uri="{FF2B5EF4-FFF2-40B4-BE49-F238E27FC236}">
                <a16:creationId xmlns:a16="http://schemas.microsoft.com/office/drawing/2014/main" id="{96D567C4-48CD-A341-BD38-B8A33E48EED6}"/>
              </a:ext>
            </a:extLst>
          </p:cNvPr>
          <p:cNvSpPr>
            <a:spLocks noGrp="1"/>
          </p:cNvSpPr>
          <p:nvPr>
            <p:ph type="subTitle" idx="1"/>
          </p:nvPr>
        </p:nvSpPr>
        <p:spPr>
          <a:xfrm>
            <a:off x="775304" y="3908072"/>
            <a:ext cx="4986867" cy="1975764"/>
          </a:xfrm>
        </p:spPr>
        <p:txBody>
          <a:bodyPr/>
          <a:lstStyle/>
          <a:p>
            <a:r>
              <a:rPr lang="en-US" dirty="0"/>
              <a:t>Encourage clubs to enhance and </a:t>
            </a:r>
            <a:br>
              <a:rPr lang="en-US" dirty="0"/>
            </a:br>
            <a:r>
              <a:rPr lang="en-US" dirty="0"/>
              <a:t>promote their experiences to the public </a:t>
            </a:r>
          </a:p>
        </p:txBody>
      </p:sp>
      <p:sp>
        <p:nvSpPr>
          <p:cNvPr id="6" name="Slide Number Placeholder 5">
            <a:extLst>
              <a:ext uri="{FF2B5EF4-FFF2-40B4-BE49-F238E27FC236}">
                <a16:creationId xmlns:a16="http://schemas.microsoft.com/office/drawing/2014/main" id="{374915D0-674C-864B-972D-48BA45BD0112}"/>
              </a:ext>
            </a:extLst>
          </p:cNvPr>
          <p:cNvSpPr>
            <a:spLocks noGrp="1"/>
          </p:cNvSpPr>
          <p:nvPr>
            <p:ph type="sldNum" sz="quarter" idx="12"/>
          </p:nvPr>
        </p:nvSpPr>
        <p:spPr/>
        <p:txBody>
          <a:bodyPr/>
          <a:lstStyle/>
          <a:p>
            <a:fld id="{97A94E25-127B-4C48-AF96-44BA7B823777}" type="slidenum">
              <a:rPr lang="en-US" smtClean="0">
                <a:solidFill>
                  <a:schemeClr val="bg1"/>
                </a:solidFill>
              </a:rPr>
              <a:pPr/>
              <a:t>17</a:t>
            </a:fld>
            <a:endParaRPr lang="en-US">
              <a:solidFill>
                <a:schemeClr val="bg1"/>
              </a:solidFill>
            </a:endParaRPr>
          </a:p>
        </p:txBody>
      </p:sp>
      <p:sp>
        <p:nvSpPr>
          <p:cNvPr id="9" name="Oval 8">
            <a:extLst>
              <a:ext uri="{FF2B5EF4-FFF2-40B4-BE49-F238E27FC236}">
                <a16:creationId xmlns:a16="http://schemas.microsoft.com/office/drawing/2014/main" id="{0C99AFAE-5D56-2A4F-BCF3-55304CD69EC1}"/>
              </a:ext>
            </a:extLst>
          </p:cNvPr>
          <p:cNvSpPr>
            <a:spLocks noChangeAspect="1"/>
          </p:cNvSpPr>
          <p:nvPr/>
        </p:nvSpPr>
        <p:spPr>
          <a:xfrm>
            <a:off x="775304" y="320216"/>
            <a:ext cx="1097280" cy="10972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7200" b="1" dirty="0">
                <a:solidFill>
                  <a:schemeClr val="bg1"/>
                </a:solidFill>
                <a:latin typeface="Arial" panose="020B0604020202020204" pitchFamily="34" charset="0"/>
                <a:cs typeface="Arial" panose="020B0604020202020204" pitchFamily="34" charset="0"/>
              </a:rPr>
              <a:t>3</a:t>
            </a:r>
          </a:p>
        </p:txBody>
      </p:sp>
      <p:pic>
        <p:nvPicPr>
          <p:cNvPr id="7" name="Picture 6">
            <a:extLst>
              <a:ext uri="{FF2B5EF4-FFF2-40B4-BE49-F238E27FC236}">
                <a16:creationId xmlns:a16="http://schemas.microsoft.com/office/drawing/2014/main" id="{72D4165A-CBAA-C44E-BBEA-9CE4EF76FF86}"/>
              </a:ext>
            </a:extLst>
          </p:cNvPr>
          <p:cNvPicPr>
            <a:picLocks noChangeAspect="1"/>
          </p:cNvPicPr>
          <p:nvPr/>
        </p:nvPicPr>
        <p:blipFill>
          <a:blip r:embed="rId3"/>
          <a:stretch>
            <a:fillRect/>
          </a:stretch>
        </p:blipFill>
        <p:spPr>
          <a:xfrm>
            <a:off x="6537475" y="1276280"/>
            <a:ext cx="5378450" cy="5049520"/>
          </a:xfrm>
          <a:prstGeom prst="rect">
            <a:avLst/>
          </a:prstGeom>
        </p:spPr>
      </p:pic>
      <p:sp>
        <p:nvSpPr>
          <p:cNvPr id="10" name="TextBox 9">
            <a:extLst>
              <a:ext uri="{FF2B5EF4-FFF2-40B4-BE49-F238E27FC236}">
                <a16:creationId xmlns:a16="http://schemas.microsoft.com/office/drawing/2014/main" id="{913229E1-77FC-364F-8581-0149EBBA8C55}"/>
              </a:ext>
            </a:extLst>
          </p:cNvPr>
          <p:cNvSpPr txBox="1"/>
          <p:nvPr/>
        </p:nvSpPr>
        <p:spPr>
          <a:xfrm>
            <a:off x="9610165" y="-591671"/>
            <a:ext cx="184731" cy="369332"/>
          </a:xfrm>
          <a:prstGeom prst="rect">
            <a:avLst/>
          </a:prstGeom>
          <a:noFill/>
        </p:spPr>
        <p:txBody>
          <a:bodyPr wrap="none" rtlCol="0">
            <a:spAutoFit/>
          </a:bodyPr>
          <a:lstStyle/>
          <a:p>
            <a:endParaRPr lang="en-US"/>
          </a:p>
        </p:txBody>
      </p:sp>
    </p:spTree>
    <p:custDataLst>
      <p:tags r:id="rId1"/>
    </p:custDataLst>
    <p:extLst>
      <p:ext uri="{BB962C8B-B14F-4D97-AF65-F5344CB8AC3E}">
        <p14:creationId xmlns:p14="http://schemas.microsoft.com/office/powerpoint/2010/main" val="1173976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9350B3C8-DABC-40BD-8F3A-CE57A6C73C43}"/>
              </a:ext>
            </a:extLst>
          </p:cNvPr>
          <p:cNvSpPr>
            <a:spLocks noGrp="1"/>
          </p:cNvSpPr>
          <p:nvPr>
            <p:ph type="body" sz="quarter" idx="14"/>
          </p:nvPr>
        </p:nvSpPr>
        <p:spPr>
          <a:xfrm>
            <a:off x="558800" y="2141538"/>
            <a:ext cx="5537200" cy="1135062"/>
          </a:xfrm>
        </p:spPr>
        <p:txBody>
          <a:bodyPr/>
          <a:lstStyle/>
          <a:p>
            <a:r>
              <a:rPr lang="en-US" dirty="0"/>
              <a:t>Ways to Promote rotary</a:t>
            </a:r>
          </a:p>
        </p:txBody>
      </p:sp>
      <p:pic>
        <p:nvPicPr>
          <p:cNvPr id="3" name="Picture 2" descr="Graphical user interface, application&#10;&#10;Description automatically generated">
            <a:extLst>
              <a:ext uri="{FF2B5EF4-FFF2-40B4-BE49-F238E27FC236}">
                <a16:creationId xmlns:a16="http://schemas.microsoft.com/office/drawing/2014/main" id="{B82F94A1-8513-4487-847C-68F472905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3226" y="0"/>
            <a:ext cx="4118646" cy="6800554"/>
          </a:xfrm>
          <a:prstGeom prst="rect">
            <a:avLst/>
          </a:prstGeom>
        </p:spPr>
      </p:pic>
    </p:spTree>
    <p:custDataLst>
      <p:tags r:id="rId1"/>
    </p:custDataLst>
    <p:extLst>
      <p:ext uri="{BB962C8B-B14F-4D97-AF65-F5344CB8AC3E}">
        <p14:creationId xmlns:p14="http://schemas.microsoft.com/office/powerpoint/2010/main" val="374362198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D739808-21E9-0442-AD27-DE8889CC7CE5}"/>
              </a:ext>
            </a:extLst>
          </p:cNvPr>
          <p:cNvSpPr/>
          <p:nvPr/>
        </p:nvSpPr>
        <p:spPr>
          <a:xfrm>
            <a:off x="0" y="0"/>
            <a:ext cx="6096000" cy="6857999"/>
          </a:xfrm>
          <a:prstGeom prst="rect">
            <a:avLst/>
          </a:prstGeom>
          <a:solidFill>
            <a:schemeClr val="accent1">
              <a:lumMod val="50000"/>
            </a:schemeClr>
          </a:solidFill>
        </p:spPr>
        <p:txBody>
          <a:bodyPr vert="horz" wrap="square" lIns="91440" tIns="45720" rIns="91440" bIns="45720" rtlCol="0" anchor="b">
            <a:noAutofit/>
          </a:bodyPr>
          <a:lstStyle/>
          <a:p>
            <a:pPr marL="228600" indent="-228600">
              <a:lnSpc>
                <a:spcPct val="90000"/>
              </a:lnSpc>
              <a:spcBef>
                <a:spcPts val="1000"/>
              </a:spcBef>
              <a:buFont typeface="Arial" panose="020B0604020202020204" pitchFamily="34" charset="0"/>
              <a:buChar char="•"/>
            </a:pPr>
            <a:endParaRPr lang="en-US" sz="2800">
              <a:solidFill>
                <a:schemeClr val="tx1">
                  <a:alpha val="0"/>
                </a:schemeClr>
              </a:solidFill>
            </a:endParaRPr>
          </a:p>
        </p:txBody>
      </p:sp>
      <p:sp>
        <p:nvSpPr>
          <p:cNvPr id="4" name="Text Placeholder 3">
            <a:extLst>
              <a:ext uri="{FF2B5EF4-FFF2-40B4-BE49-F238E27FC236}">
                <a16:creationId xmlns:a16="http://schemas.microsoft.com/office/drawing/2014/main" id="{B7603BAD-B473-B14D-B887-8EE6B673C1CF}"/>
              </a:ext>
            </a:extLst>
          </p:cNvPr>
          <p:cNvSpPr>
            <a:spLocks noGrp="1"/>
          </p:cNvSpPr>
          <p:nvPr>
            <p:ph type="body" sz="quarter" idx="14"/>
          </p:nvPr>
        </p:nvSpPr>
        <p:spPr>
          <a:xfrm>
            <a:off x="783771" y="2665978"/>
            <a:ext cx="4978400" cy="1135062"/>
          </a:xfrm>
        </p:spPr>
        <p:txBody>
          <a:bodyPr/>
          <a:lstStyle/>
          <a:p>
            <a:pPr lvl="1"/>
            <a:r>
              <a:rPr lang="en-US" sz="4400" b="1">
                <a:solidFill>
                  <a:schemeClr val="accent1">
                    <a:lumMod val="20000"/>
                    <a:lumOff val="80000"/>
                  </a:schemeClr>
                </a:solidFill>
              </a:rPr>
              <a:t>EVENT-BASED ACTIVATIONS</a:t>
            </a:r>
          </a:p>
        </p:txBody>
      </p:sp>
      <p:sp>
        <p:nvSpPr>
          <p:cNvPr id="5" name="Subtitle 4">
            <a:extLst>
              <a:ext uri="{FF2B5EF4-FFF2-40B4-BE49-F238E27FC236}">
                <a16:creationId xmlns:a16="http://schemas.microsoft.com/office/drawing/2014/main" id="{E03661CF-3B73-B848-A0CF-32FDA44462B8}"/>
              </a:ext>
            </a:extLst>
          </p:cNvPr>
          <p:cNvSpPr>
            <a:spLocks noGrp="1"/>
          </p:cNvSpPr>
          <p:nvPr>
            <p:ph type="subTitle" idx="1"/>
          </p:nvPr>
        </p:nvSpPr>
        <p:spPr>
          <a:xfrm>
            <a:off x="775304" y="3908072"/>
            <a:ext cx="4986867" cy="1975764"/>
          </a:xfrm>
        </p:spPr>
        <p:txBody>
          <a:bodyPr/>
          <a:lstStyle/>
          <a:p>
            <a:r>
              <a:rPr lang="en-US"/>
              <a:t>Engage and energize our communities through signature events </a:t>
            </a:r>
          </a:p>
          <a:p>
            <a:endParaRPr lang="en-US"/>
          </a:p>
        </p:txBody>
      </p:sp>
      <p:sp>
        <p:nvSpPr>
          <p:cNvPr id="6" name="Slide Number Placeholder 5">
            <a:extLst>
              <a:ext uri="{FF2B5EF4-FFF2-40B4-BE49-F238E27FC236}">
                <a16:creationId xmlns:a16="http://schemas.microsoft.com/office/drawing/2014/main" id="{1F936AE1-9073-0640-9B84-EB47FB65B154}"/>
              </a:ext>
            </a:extLst>
          </p:cNvPr>
          <p:cNvSpPr>
            <a:spLocks noGrp="1"/>
          </p:cNvSpPr>
          <p:nvPr>
            <p:ph type="sldNum" sz="quarter" idx="12"/>
          </p:nvPr>
        </p:nvSpPr>
        <p:spPr/>
        <p:txBody>
          <a:bodyPr/>
          <a:lstStyle/>
          <a:p>
            <a:fld id="{97A94E25-127B-4C48-AF96-44BA7B823777}" type="slidenum">
              <a:rPr lang="en-US" smtClean="0">
                <a:solidFill>
                  <a:schemeClr val="bg1"/>
                </a:solidFill>
              </a:rPr>
              <a:pPr/>
              <a:t>19</a:t>
            </a:fld>
            <a:endParaRPr lang="en-US">
              <a:solidFill>
                <a:schemeClr val="bg1"/>
              </a:solidFill>
            </a:endParaRPr>
          </a:p>
        </p:txBody>
      </p:sp>
      <p:sp>
        <p:nvSpPr>
          <p:cNvPr id="9" name="Oval 8">
            <a:extLst>
              <a:ext uri="{FF2B5EF4-FFF2-40B4-BE49-F238E27FC236}">
                <a16:creationId xmlns:a16="http://schemas.microsoft.com/office/drawing/2014/main" id="{1A3F6FDE-BA10-B443-B660-632192E6CCF6}"/>
              </a:ext>
            </a:extLst>
          </p:cNvPr>
          <p:cNvSpPr>
            <a:spLocks noChangeAspect="1"/>
          </p:cNvSpPr>
          <p:nvPr/>
        </p:nvSpPr>
        <p:spPr>
          <a:xfrm>
            <a:off x="775304" y="320216"/>
            <a:ext cx="1097280" cy="10972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7200" b="1">
                <a:solidFill>
                  <a:schemeClr val="bg1"/>
                </a:solidFill>
                <a:latin typeface="Arial" panose="020B0604020202020204" pitchFamily="34" charset="0"/>
                <a:cs typeface="Arial" panose="020B0604020202020204" pitchFamily="34" charset="0"/>
              </a:rPr>
              <a:t>4</a:t>
            </a:r>
          </a:p>
        </p:txBody>
      </p:sp>
      <p:pic>
        <p:nvPicPr>
          <p:cNvPr id="3" name="Picture 2">
            <a:extLst>
              <a:ext uri="{FF2B5EF4-FFF2-40B4-BE49-F238E27FC236}">
                <a16:creationId xmlns:a16="http://schemas.microsoft.com/office/drawing/2014/main" id="{9F138667-8B54-F342-AFA4-2BA9A05465CD}"/>
              </a:ext>
            </a:extLst>
          </p:cNvPr>
          <p:cNvPicPr>
            <a:picLocks noChangeAspect="1"/>
          </p:cNvPicPr>
          <p:nvPr/>
        </p:nvPicPr>
        <p:blipFill>
          <a:blip r:embed="rId3"/>
          <a:stretch>
            <a:fillRect/>
          </a:stretch>
        </p:blipFill>
        <p:spPr>
          <a:xfrm>
            <a:off x="6801529" y="853473"/>
            <a:ext cx="4848604" cy="5151052"/>
          </a:xfrm>
          <a:prstGeom prst="rect">
            <a:avLst/>
          </a:prstGeom>
        </p:spPr>
      </p:pic>
    </p:spTree>
    <p:custDataLst>
      <p:tags r:id="rId1"/>
    </p:custDataLst>
    <p:extLst>
      <p:ext uri="{BB962C8B-B14F-4D97-AF65-F5344CB8AC3E}">
        <p14:creationId xmlns:p14="http://schemas.microsoft.com/office/powerpoint/2010/main" val="216527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E717D6-AEF8-0D41-8819-E630F7B936DB}"/>
              </a:ext>
            </a:extLst>
          </p:cNvPr>
          <p:cNvPicPr>
            <a:picLocks noChangeAspect="1"/>
          </p:cNvPicPr>
          <p:nvPr/>
        </p:nvPicPr>
        <p:blipFill>
          <a:blip r:embed="rId4">
            <a:alphaModFix amt="15000"/>
          </a:blip>
          <a:stretch>
            <a:fillRect/>
          </a:stretch>
        </p:blipFill>
        <p:spPr>
          <a:xfrm>
            <a:off x="1026444" y="2142971"/>
            <a:ext cx="4060114" cy="4060112"/>
          </a:xfrm>
          <a:prstGeom prst="rect">
            <a:avLst/>
          </a:prstGeom>
        </p:spPr>
      </p:pic>
      <p:pic>
        <p:nvPicPr>
          <p:cNvPr id="23" name="Picture 22">
            <a:extLst>
              <a:ext uri="{FF2B5EF4-FFF2-40B4-BE49-F238E27FC236}">
                <a16:creationId xmlns:a16="http://schemas.microsoft.com/office/drawing/2014/main" id="{8DF79901-B3D6-1741-AFBE-3FD851496C63}"/>
              </a:ext>
            </a:extLst>
          </p:cNvPr>
          <p:cNvPicPr>
            <a:picLocks noChangeAspect="1"/>
          </p:cNvPicPr>
          <p:nvPr/>
        </p:nvPicPr>
        <p:blipFill>
          <a:blip r:embed="rId5"/>
          <a:stretch>
            <a:fillRect/>
          </a:stretch>
        </p:blipFill>
        <p:spPr>
          <a:xfrm>
            <a:off x="1332618" y="3395488"/>
            <a:ext cx="568863" cy="1645920"/>
          </a:xfrm>
          <a:prstGeom prst="rect">
            <a:avLst/>
          </a:prstGeom>
        </p:spPr>
      </p:pic>
      <p:sp>
        <p:nvSpPr>
          <p:cNvPr id="7" name="Title 6">
            <a:extLst>
              <a:ext uri="{FF2B5EF4-FFF2-40B4-BE49-F238E27FC236}">
                <a16:creationId xmlns:a16="http://schemas.microsoft.com/office/drawing/2014/main" id="{8B882E69-5588-C946-9184-5D52A99A1414}"/>
              </a:ext>
            </a:extLst>
          </p:cNvPr>
          <p:cNvSpPr>
            <a:spLocks noGrp="1"/>
          </p:cNvSpPr>
          <p:nvPr>
            <p:ph type="title"/>
          </p:nvPr>
        </p:nvSpPr>
        <p:spPr/>
        <p:txBody>
          <a:bodyPr>
            <a:normAutofit/>
          </a:bodyPr>
          <a:lstStyle/>
          <a:p>
            <a:r>
              <a:rPr lang="en-US" b="1" dirty="0">
                <a:solidFill>
                  <a:srgbClr val="0070C0"/>
                </a:solidFill>
              </a:rPr>
              <a:t>SINCE 2011, AWARENESS IS IMPROVING</a:t>
            </a:r>
          </a:p>
        </p:txBody>
      </p:sp>
      <p:sp>
        <p:nvSpPr>
          <p:cNvPr id="6" name="Slide Number Placeholder 5">
            <a:extLst>
              <a:ext uri="{FF2B5EF4-FFF2-40B4-BE49-F238E27FC236}">
                <a16:creationId xmlns:a16="http://schemas.microsoft.com/office/drawing/2014/main" id="{5423AE2B-3670-2E4A-BF68-5B42EDB5B977}"/>
              </a:ext>
            </a:extLst>
          </p:cNvPr>
          <p:cNvSpPr>
            <a:spLocks noGrp="1"/>
          </p:cNvSpPr>
          <p:nvPr>
            <p:ph type="sldNum" sz="quarter" idx="12"/>
          </p:nvPr>
        </p:nvSpPr>
        <p:spPr/>
        <p:txBody>
          <a:bodyPr/>
          <a:lstStyle/>
          <a:p>
            <a:fld id="{97A94E25-127B-4C48-AF96-44BA7B823777}" type="slidenum">
              <a:rPr lang="en-US" smtClean="0"/>
              <a:pPr/>
              <a:t>2</a:t>
            </a:fld>
            <a:endParaRPr lang="en-US"/>
          </a:p>
        </p:txBody>
      </p:sp>
      <p:sp>
        <p:nvSpPr>
          <p:cNvPr id="16" name="Rectangle 15">
            <a:extLst>
              <a:ext uri="{FF2B5EF4-FFF2-40B4-BE49-F238E27FC236}">
                <a16:creationId xmlns:a16="http://schemas.microsoft.com/office/drawing/2014/main" id="{3E07CBBD-0267-6742-AB92-D19F3BF5C0E9}"/>
              </a:ext>
            </a:extLst>
          </p:cNvPr>
          <p:cNvSpPr/>
          <p:nvPr/>
        </p:nvSpPr>
        <p:spPr>
          <a:xfrm>
            <a:off x="5498856" y="4750905"/>
            <a:ext cx="5624947" cy="523220"/>
          </a:xfrm>
          <a:prstGeom prst="rect">
            <a:avLst/>
          </a:prstGeom>
        </p:spPr>
        <p:txBody>
          <a:bodyPr wrap="square">
            <a:spAutoFit/>
          </a:bodyPr>
          <a:lstStyle/>
          <a:p>
            <a:r>
              <a:rPr lang="en-US" sz="2800" b="1" dirty="0">
                <a:solidFill>
                  <a:schemeClr val="tx1">
                    <a:lumMod val="75000"/>
                    <a:lumOff val="25000"/>
                  </a:schemeClr>
                </a:solidFill>
                <a:cs typeface="Arial" panose="020B0604020202020204" pitchFamily="34" charset="0"/>
              </a:rPr>
              <a:t>people have heard of Rotary</a:t>
            </a:r>
          </a:p>
        </p:txBody>
      </p:sp>
      <p:pic>
        <p:nvPicPr>
          <p:cNvPr id="20" name="Picture 19">
            <a:extLst>
              <a:ext uri="{FF2B5EF4-FFF2-40B4-BE49-F238E27FC236}">
                <a16:creationId xmlns:a16="http://schemas.microsoft.com/office/drawing/2014/main" id="{94BC9C22-BB73-1A47-BD24-63AAF4D5BC04}"/>
              </a:ext>
            </a:extLst>
          </p:cNvPr>
          <p:cNvPicPr>
            <a:picLocks noChangeAspect="1"/>
          </p:cNvPicPr>
          <p:nvPr/>
        </p:nvPicPr>
        <p:blipFill>
          <a:blip r:embed="rId5"/>
          <a:stretch>
            <a:fillRect/>
          </a:stretch>
        </p:blipFill>
        <p:spPr>
          <a:xfrm>
            <a:off x="2272215" y="3395488"/>
            <a:ext cx="568863" cy="1645920"/>
          </a:xfrm>
          <a:prstGeom prst="rect">
            <a:avLst/>
          </a:prstGeom>
        </p:spPr>
      </p:pic>
      <p:pic>
        <p:nvPicPr>
          <p:cNvPr id="22" name="Picture 21">
            <a:extLst>
              <a:ext uri="{FF2B5EF4-FFF2-40B4-BE49-F238E27FC236}">
                <a16:creationId xmlns:a16="http://schemas.microsoft.com/office/drawing/2014/main" id="{820D50E5-2C5F-D242-A45D-CD54633D6960}"/>
              </a:ext>
            </a:extLst>
          </p:cNvPr>
          <p:cNvPicPr>
            <a:picLocks noChangeAspect="1"/>
          </p:cNvPicPr>
          <p:nvPr/>
        </p:nvPicPr>
        <p:blipFill>
          <a:blip r:embed="rId6"/>
          <a:stretch>
            <a:fillRect/>
          </a:stretch>
        </p:blipFill>
        <p:spPr>
          <a:xfrm>
            <a:off x="4151408" y="3395488"/>
            <a:ext cx="568863" cy="1645920"/>
          </a:xfrm>
          <a:prstGeom prst="rect">
            <a:avLst/>
          </a:prstGeom>
        </p:spPr>
      </p:pic>
      <p:pic>
        <p:nvPicPr>
          <p:cNvPr id="24" name="Picture 23">
            <a:extLst>
              <a:ext uri="{FF2B5EF4-FFF2-40B4-BE49-F238E27FC236}">
                <a16:creationId xmlns:a16="http://schemas.microsoft.com/office/drawing/2014/main" id="{C2CF9862-4640-614A-9132-620A49C5484B}"/>
              </a:ext>
            </a:extLst>
          </p:cNvPr>
          <p:cNvPicPr>
            <a:picLocks noChangeAspect="1"/>
          </p:cNvPicPr>
          <p:nvPr/>
        </p:nvPicPr>
        <p:blipFill>
          <a:blip r:embed="rId5"/>
          <a:stretch>
            <a:fillRect/>
          </a:stretch>
        </p:blipFill>
        <p:spPr>
          <a:xfrm>
            <a:off x="3211812" y="3395488"/>
            <a:ext cx="568863" cy="1645920"/>
          </a:xfrm>
          <a:prstGeom prst="rect">
            <a:avLst/>
          </a:prstGeom>
        </p:spPr>
      </p:pic>
      <p:sp>
        <p:nvSpPr>
          <p:cNvPr id="29" name="Rectangle 28">
            <a:extLst>
              <a:ext uri="{FF2B5EF4-FFF2-40B4-BE49-F238E27FC236}">
                <a16:creationId xmlns:a16="http://schemas.microsoft.com/office/drawing/2014/main" id="{5EA32F6F-AACF-0548-9B60-7A4877394F86}"/>
              </a:ext>
            </a:extLst>
          </p:cNvPr>
          <p:cNvSpPr/>
          <p:nvPr/>
        </p:nvSpPr>
        <p:spPr>
          <a:xfrm>
            <a:off x="5498857" y="2263843"/>
            <a:ext cx="6192982" cy="535531"/>
          </a:xfrm>
          <a:prstGeom prst="rect">
            <a:avLst/>
          </a:prstGeom>
        </p:spPr>
        <p:txBody>
          <a:bodyPr wrap="square">
            <a:spAutoFit/>
          </a:bodyPr>
          <a:lstStyle/>
          <a:p>
            <a:pPr>
              <a:lnSpc>
                <a:spcPct val="90000"/>
              </a:lnSpc>
            </a:pPr>
            <a:r>
              <a:rPr lang="en-US" sz="3200" b="1">
                <a:solidFill>
                  <a:schemeClr val="accent1"/>
                </a:solidFill>
                <a:latin typeface="Arial" panose="020B0604020202020204" pitchFamily="34" charset="0"/>
                <a:cs typeface="Arial" panose="020B0604020202020204" pitchFamily="34" charset="0"/>
              </a:rPr>
              <a:t>GLOBAL AWARENESS</a:t>
            </a:r>
          </a:p>
        </p:txBody>
      </p:sp>
      <p:sp>
        <p:nvSpPr>
          <p:cNvPr id="21" name="Rectangle 20">
            <a:extLst>
              <a:ext uri="{FF2B5EF4-FFF2-40B4-BE49-F238E27FC236}">
                <a16:creationId xmlns:a16="http://schemas.microsoft.com/office/drawing/2014/main" id="{B9A6CB9D-43C2-0344-B485-877CE6130D54}"/>
              </a:ext>
            </a:extLst>
          </p:cNvPr>
          <p:cNvSpPr/>
          <p:nvPr/>
        </p:nvSpPr>
        <p:spPr>
          <a:xfrm>
            <a:off x="5498857" y="3442855"/>
            <a:ext cx="1005403" cy="1569660"/>
          </a:xfrm>
          <a:prstGeom prst="rect">
            <a:avLst/>
          </a:prstGeom>
        </p:spPr>
        <p:txBody>
          <a:bodyPr wrap="none">
            <a:spAutoFit/>
          </a:bodyPr>
          <a:lstStyle/>
          <a:p>
            <a:pPr algn="ctr"/>
            <a:r>
              <a:rPr lang="en-US" sz="9600" b="1">
                <a:solidFill>
                  <a:schemeClr val="tx1">
                    <a:lumMod val="75000"/>
                    <a:lumOff val="25000"/>
                  </a:schemeClr>
                </a:solidFill>
                <a:latin typeface="Arial Black" panose="020B0A04020102020204" pitchFamily="34" charset="0"/>
                <a:ea typeface="Arial Black" charset="0"/>
                <a:cs typeface="Arial Black" charset="0"/>
              </a:rPr>
              <a:t>3</a:t>
            </a:r>
          </a:p>
        </p:txBody>
      </p:sp>
      <p:sp>
        <p:nvSpPr>
          <p:cNvPr id="26" name="Rectangle 25">
            <a:extLst>
              <a:ext uri="{FF2B5EF4-FFF2-40B4-BE49-F238E27FC236}">
                <a16:creationId xmlns:a16="http://schemas.microsoft.com/office/drawing/2014/main" id="{54878108-4D72-BC4A-958C-F4B15C548CA8}"/>
              </a:ext>
            </a:extLst>
          </p:cNvPr>
          <p:cNvSpPr/>
          <p:nvPr/>
        </p:nvSpPr>
        <p:spPr>
          <a:xfrm>
            <a:off x="7550838" y="3442855"/>
            <a:ext cx="1005404" cy="1569660"/>
          </a:xfrm>
          <a:prstGeom prst="rect">
            <a:avLst/>
          </a:prstGeom>
        </p:spPr>
        <p:txBody>
          <a:bodyPr wrap="none">
            <a:spAutoFit/>
          </a:bodyPr>
          <a:lstStyle/>
          <a:p>
            <a:pPr algn="ctr"/>
            <a:r>
              <a:rPr lang="en-US" sz="9600" b="1">
                <a:solidFill>
                  <a:schemeClr val="tx1">
                    <a:lumMod val="75000"/>
                    <a:lumOff val="25000"/>
                  </a:schemeClr>
                </a:solidFill>
                <a:latin typeface="Arial Black" panose="020B0A04020102020204" pitchFamily="34" charset="0"/>
                <a:ea typeface="Arial Black" charset="0"/>
                <a:cs typeface="Arial Black" charset="0"/>
              </a:rPr>
              <a:t>4</a:t>
            </a:r>
          </a:p>
        </p:txBody>
      </p:sp>
      <p:sp>
        <p:nvSpPr>
          <p:cNvPr id="28" name="Rectangle 27">
            <a:extLst>
              <a:ext uri="{FF2B5EF4-FFF2-40B4-BE49-F238E27FC236}">
                <a16:creationId xmlns:a16="http://schemas.microsoft.com/office/drawing/2014/main" id="{56DFD996-083C-DE49-999B-A80452C4741F}"/>
              </a:ext>
            </a:extLst>
          </p:cNvPr>
          <p:cNvSpPr/>
          <p:nvPr/>
        </p:nvSpPr>
        <p:spPr>
          <a:xfrm>
            <a:off x="6367501" y="4186882"/>
            <a:ext cx="1183337" cy="523220"/>
          </a:xfrm>
          <a:prstGeom prst="rect">
            <a:avLst/>
          </a:prstGeom>
        </p:spPr>
        <p:txBody>
          <a:bodyPr wrap="none">
            <a:spAutoFit/>
          </a:bodyPr>
          <a:lstStyle/>
          <a:p>
            <a:pPr algn="ctr"/>
            <a:r>
              <a:rPr lang="en-US" sz="2800" b="1">
                <a:solidFill>
                  <a:schemeClr val="tx1">
                    <a:lumMod val="75000"/>
                    <a:lumOff val="25000"/>
                  </a:schemeClr>
                </a:solidFill>
                <a:latin typeface="Arial" panose="020B0604020202020204" pitchFamily="34" charset="0"/>
                <a:ea typeface="Arial Black" charset="0"/>
                <a:cs typeface="Arial" panose="020B0604020202020204" pitchFamily="34" charset="0"/>
              </a:rPr>
              <a:t>out of</a:t>
            </a:r>
          </a:p>
        </p:txBody>
      </p:sp>
      <p:cxnSp>
        <p:nvCxnSpPr>
          <p:cNvPr id="4" name="Straight Connector 3">
            <a:extLst>
              <a:ext uri="{FF2B5EF4-FFF2-40B4-BE49-F238E27FC236}">
                <a16:creationId xmlns:a16="http://schemas.microsoft.com/office/drawing/2014/main" id="{855E3219-4838-9D49-8625-ACE8AE340AA9}"/>
              </a:ext>
            </a:extLst>
          </p:cNvPr>
          <p:cNvCxnSpPr>
            <a:cxnSpLocks/>
          </p:cNvCxnSpPr>
          <p:nvPr/>
        </p:nvCxnSpPr>
        <p:spPr>
          <a:xfrm>
            <a:off x="5498856" y="2937919"/>
            <a:ext cx="5943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D0AAE63-C009-4544-80EF-77B8A4B79E2D}"/>
              </a:ext>
            </a:extLst>
          </p:cNvPr>
          <p:cNvSpPr txBox="1"/>
          <p:nvPr/>
        </p:nvSpPr>
        <p:spPr>
          <a:xfrm>
            <a:off x="921329" y="6461488"/>
            <a:ext cx="4116833" cy="246221"/>
          </a:xfrm>
          <a:prstGeom prst="rect">
            <a:avLst/>
          </a:prstGeom>
          <a:noFill/>
        </p:spPr>
        <p:txBody>
          <a:bodyPr wrap="none" rtlCol="0">
            <a:spAutoFit/>
          </a:bodyPr>
          <a:lstStyle/>
          <a:p>
            <a:r>
              <a:rPr lang="en-US" sz="1000"/>
              <a:t>Source: 2015 Rotary Public Image Survey, Leger (February 17, 2016)</a:t>
            </a:r>
          </a:p>
        </p:txBody>
      </p:sp>
    </p:spTree>
    <p:custDataLst>
      <p:tags r:id="rId1"/>
    </p:custDataLst>
    <p:extLst>
      <p:ext uri="{BB962C8B-B14F-4D97-AF65-F5344CB8AC3E}">
        <p14:creationId xmlns:p14="http://schemas.microsoft.com/office/powerpoint/2010/main" val="24726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824" y="604009"/>
            <a:ext cx="5693329" cy="55702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2" name="Content Placeholder 2"/>
          <p:cNvSpPr txBox="1">
            <a:spLocks/>
          </p:cNvSpPr>
          <p:nvPr/>
        </p:nvSpPr>
        <p:spPr>
          <a:xfrm>
            <a:off x="862656" y="2301460"/>
            <a:ext cx="5423496" cy="3738613"/>
          </a:xfrm>
          <a:prstGeom prst="rect">
            <a:avLst/>
          </a:prstGeom>
        </p:spPr>
        <p:txBody>
          <a:bodyPr vert="horz" lIns="121920" tIns="60960" rIns="121920" bIns="6096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4792" indent="-304792">
              <a:lnSpc>
                <a:spcPct val="80000"/>
              </a:lnSpc>
              <a:buClr>
                <a:schemeClr val="accent3"/>
              </a:buClr>
              <a:buFont typeface="Wingdings" charset="2"/>
              <a:buChar char="§"/>
            </a:pPr>
            <a:r>
              <a:rPr lang="en-US" sz="2800" dirty="0">
                <a:latin typeface="Georgia"/>
                <a:cs typeface="Georgia"/>
              </a:rPr>
              <a:t>Global status update </a:t>
            </a:r>
            <a:br>
              <a:rPr lang="en-US" sz="2800" dirty="0">
                <a:solidFill>
                  <a:srgbClr val="0050A2"/>
                </a:solidFill>
                <a:latin typeface="Georgia"/>
                <a:cs typeface="Georgia"/>
              </a:rPr>
            </a:br>
            <a:endParaRPr lang="en-US" sz="2800" dirty="0">
              <a:solidFill>
                <a:srgbClr val="0050A2"/>
              </a:solidFill>
              <a:latin typeface="Georgia"/>
              <a:cs typeface="Georgia"/>
            </a:endParaRPr>
          </a:p>
          <a:p>
            <a:pPr marL="304792" indent="-304792">
              <a:lnSpc>
                <a:spcPct val="80000"/>
              </a:lnSpc>
              <a:buClr>
                <a:schemeClr val="accent3"/>
              </a:buClr>
              <a:buFont typeface="Wingdings" charset="2"/>
              <a:buChar char="§"/>
            </a:pPr>
            <a:r>
              <a:rPr lang="en-US" sz="2800" dirty="0">
                <a:latin typeface="Georgia"/>
                <a:cs typeface="Georgia"/>
              </a:rPr>
              <a:t>Early distribution of WPD toolkit – includes </a:t>
            </a:r>
            <a:r>
              <a:rPr lang="en-US" sz="2800" dirty="0">
                <a:solidFill>
                  <a:srgbClr val="0050A2"/>
                </a:solidFill>
                <a:latin typeface="Georgia"/>
                <a:cs typeface="Georgia"/>
              </a:rPr>
              <a:t>“how-to” </a:t>
            </a:r>
            <a:r>
              <a:rPr lang="en-US" sz="2800" dirty="0">
                <a:latin typeface="Georgia"/>
                <a:cs typeface="Georgia"/>
              </a:rPr>
              <a:t>for event</a:t>
            </a:r>
            <a:br>
              <a:rPr lang="en-US" sz="2800" dirty="0">
                <a:latin typeface="Georgia"/>
                <a:cs typeface="Georgia"/>
              </a:rPr>
            </a:br>
            <a:endParaRPr lang="en-US" sz="2800" dirty="0">
              <a:latin typeface="Georgia"/>
              <a:cs typeface="Georgia"/>
            </a:endParaRPr>
          </a:p>
          <a:p>
            <a:pPr marL="304792" indent="-304792">
              <a:lnSpc>
                <a:spcPct val="80000"/>
              </a:lnSpc>
              <a:buClr>
                <a:schemeClr val="accent3"/>
              </a:buClr>
              <a:buFont typeface="Wingdings" charset="2"/>
              <a:buChar char="§"/>
            </a:pPr>
            <a:r>
              <a:rPr lang="en-US" sz="2800" dirty="0">
                <a:latin typeface="Georgia"/>
                <a:cs typeface="Georgia"/>
              </a:rPr>
              <a:t>Gathering WPD content starting </a:t>
            </a:r>
            <a:r>
              <a:rPr lang="en-US" sz="2800" b="1" dirty="0">
                <a:solidFill>
                  <a:schemeClr val="accent1"/>
                </a:solidFill>
                <a:latin typeface="Georgia"/>
                <a:cs typeface="Georgia"/>
              </a:rPr>
              <a:t>NOW</a:t>
            </a:r>
          </a:p>
        </p:txBody>
      </p:sp>
      <p:sp>
        <p:nvSpPr>
          <p:cNvPr id="23" name="Rectangle 22"/>
          <p:cNvSpPr/>
          <p:nvPr/>
        </p:nvSpPr>
        <p:spPr>
          <a:xfrm>
            <a:off x="862655" y="960293"/>
            <a:ext cx="5474576" cy="1200329"/>
          </a:xfrm>
          <a:prstGeom prst="rect">
            <a:avLst/>
          </a:prstGeom>
        </p:spPr>
        <p:txBody>
          <a:bodyPr wrap="none">
            <a:spAutoFit/>
          </a:bodyPr>
          <a:lstStyle/>
          <a:p>
            <a:r>
              <a:rPr lang="en-US" sz="4400" b="1" dirty="0">
                <a:solidFill>
                  <a:srgbClr val="0070C0"/>
                </a:solidFill>
                <a:latin typeface="+mj-lt"/>
                <a:cs typeface="Arial Narrow"/>
              </a:rPr>
              <a:t>WORLD POLIO DAY </a:t>
            </a:r>
          </a:p>
          <a:p>
            <a:pPr algn="just"/>
            <a:r>
              <a:rPr lang="en-US" sz="2800" dirty="0">
                <a:solidFill>
                  <a:schemeClr val="accent3"/>
                </a:solidFill>
                <a:latin typeface="Georgia"/>
                <a:cs typeface="Georgia"/>
              </a:rPr>
              <a:t>World Polio Day  is </a:t>
            </a:r>
            <a:r>
              <a:rPr lang="en-US" sz="2800" b="1" dirty="0">
                <a:solidFill>
                  <a:schemeClr val="accent3"/>
                </a:solidFill>
                <a:latin typeface="Georgia"/>
                <a:cs typeface="Georgia"/>
              </a:rPr>
              <a:t>everywhere</a:t>
            </a:r>
          </a:p>
        </p:txBody>
      </p:sp>
      <p:pic>
        <p:nvPicPr>
          <p:cNvPr id="6" name="Picture 11"/>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9408" b="16492"/>
          <a:stretch/>
        </p:blipFill>
        <p:spPr bwMode="auto">
          <a:xfrm>
            <a:off x="8956474" y="4202313"/>
            <a:ext cx="2661285" cy="1971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t="18817" b="7084"/>
          <a:stretch/>
        </p:blipFill>
        <p:spPr bwMode="auto">
          <a:xfrm>
            <a:off x="6295187" y="4202313"/>
            <a:ext cx="2661285" cy="1971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5"/>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5409" t="3817" r="5409" b="30943"/>
          <a:stretch/>
        </p:blipFill>
        <p:spPr bwMode="auto">
          <a:xfrm>
            <a:off x="8956474" y="604008"/>
            <a:ext cx="2661285" cy="1736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s://photos-2.dropbox.com/t/2/AACgXPz0r64XAcgmBmoYr-jyk_ivQ_lsua4TgHSTOPCAUQ/12/114700320/jpeg/32x32/3/1478638800/0/2/20161024_US_001.JPG/EICRxVgYz8gKIAIoAg/EXl9tzDKIK6CPKN7JDu6x3pdNzPWa7z5M6dKmnK5akI?size_mode=3&amp;dl=0&amp;size=1280x960"/>
          <p:cNvPicPr>
            <a:picLocks noChangeArrowheads="1"/>
          </p:cNvPicPr>
          <p:nvPr/>
        </p:nvPicPr>
        <p:blipFill rotWithShape="1">
          <a:blip r:embed="rId7" cstate="hqprint">
            <a:extLst>
              <a:ext uri="{28A0092B-C50C-407E-A947-70E740481C1C}">
                <a14:useLocalDpi xmlns:a14="http://schemas.microsoft.com/office/drawing/2010/main"/>
              </a:ext>
            </a:extLst>
          </a:blip>
          <a:srcRect t="6973" b="27787"/>
          <a:stretch/>
        </p:blipFill>
        <p:spPr bwMode="auto">
          <a:xfrm>
            <a:off x="6295187" y="604008"/>
            <a:ext cx="2661285" cy="17361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p:cNvPicPr>
          <p:nvPr/>
        </p:nvPicPr>
        <p:blipFill rotWithShape="1">
          <a:blip r:embed="rId8" cstate="print">
            <a:extLst>
              <a:ext uri="{28A0092B-C50C-407E-A947-70E740481C1C}">
                <a14:useLocalDpi xmlns:a14="http://schemas.microsoft.com/office/drawing/2010/main"/>
              </a:ext>
            </a:extLst>
          </a:blip>
          <a:srcRect l="118" t="15504" r="30570" b="48124"/>
          <a:stretch/>
        </p:blipFill>
        <p:spPr bwMode="auto">
          <a:xfrm>
            <a:off x="6295186" y="2340206"/>
            <a:ext cx="5322573" cy="1862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45826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p:cNvPicPr>
            <a:picLocks noChangeAspect="1"/>
          </p:cNvPicPr>
          <p:nvPr/>
        </p:nvPicPr>
        <p:blipFill>
          <a:blip r:embed="rId4" cstate="hqprint">
            <a:extLst>
              <a:ext uri="{28A0092B-C50C-407E-A947-70E740481C1C}">
                <a14:useLocalDpi xmlns:a14="http://schemas.microsoft.com/office/drawing/2010/main" val="0"/>
              </a:ext>
            </a:extLst>
          </a:blip>
          <a:srcRect t="8862" b="8862"/>
          <a:stretch>
            <a:fillRect/>
          </a:stretch>
        </p:blipFill>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pic>
      <p:sp>
        <p:nvSpPr>
          <p:cNvPr id="11" name="Rectangle 10"/>
          <p:cNvSpPr/>
          <p:nvPr/>
        </p:nvSpPr>
        <p:spPr>
          <a:xfrm>
            <a:off x="0" y="0"/>
            <a:ext cx="598521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14" name="Rectangle 13"/>
          <p:cNvSpPr/>
          <p:nvPr/>
        </p:nvSpPr>
        <p:spPr>
          <a:xfrm>
            <a:off x="411785" y="466325"/>
            <a:ext cx="5530097" cy="2144177"/>
          </a:xfrm>
          <a:prstGeom prst="rect">
            <a:avLst/>
          </a:prstGeom>
        </p:spPr>
        <p:txBody>
          <a:bodyPr wrap="square" lIns="0" rIns="0" anchor="b">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lang="en-US" sz="3200" b="1" dirty="0">
                <a:solidFill>
                  <a:srgbClr val="FFFFFF"/>
                </a:solidFill>
                <a:latin typeface="Arial" panose="020B0604020202020204" pitchFamily="34" charset="0"/>
                <a:ea typeface="Arial" charset="0"/>
                <a:cs typeface="Arial" panose="020B0604020202020204" pitchFamily="34" charset="0"/>
              </a:rPr>
              <a:t>UNDERSCORE THE IMPORTANCE OF STRENGTHENING ROTARY AT PETS</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7" name="Rectangle 16"/>
          <p:cNvSpPr/>
          <p:nvPr/>
        </p:nvSpPr>
        <p:spPr>
          <a:xfrm>
            <a:off x="494324" y="2656759"/>
            <a:ext cx="5447558" cy="3108543"/>
          </a:xfrm>
          <a:prstGeom prst="rect">
            <a:avLst/>
          </a:prstGeom>
        </p:spPr>
        <p:txBody>
          <a:bodyPr wrap="square" lIns="0" anchor="t">
            <a:spAutoFit/>
          </a:bodyPr>
          <a:lstStyle/>
          <a:p>
            <a:pPr marR="0" lvl="0" algn="l" defTabSz="914400" rtl="0" eaLnBrk="1" fontAlgn="auto" latinLnBrk="0" hangingPunct="1">
              <a:lnSpc>
                <a:spcPct val="150000"/>
              </a:lnSpc>
              <a:spcBef>
                <a:spcPts val="0"/>
              </a:spcBef>
              <a:spcAft>
                <a:spcPts val="0"/>
              </a:spcAft>
              <a:buClrTx/>
              <a:buSzTx/>
              <a:tabLst/>
              <a:defRPr/>
            </a:pPr>
            <a:r>
              <a:rPr lang="en-US" sz="2800" dirty="0">
                <a:solidFill>
                  <a:srgbClr val="FFFFFF"/>
                </a:solidFill>
                <a:latin typeface="Arial" panose="020B0604020202020204" pitchFamily="34" charset="0"/>
                <a:ea typeface="Arial" charset="0"/>
                <a:cs typeface="Arial" panose="020B0604020202020204" pitchFamily="34" charset="0"/>
              </a:rPr>
              <a:t>Lead by example </a:t>
            </a:r>
          </a:p>
          <a:p>
            <a:pPr marL="800100" lvl="1" indent="-342900">
              <a:buFont typeface="Arial" panose="020B0604020202020204" pitchFamily="34" charset="0"/>
              <a:buChar char="•"/>
              <a:defRPr/>
            </a:pPr>
            <a:r>
              <a:rPr lang="en-US" sz="2400" dirty="0">
                <a:solidFill>
                  <a:srgbClr val="FFFFFF"/>
                </a:solidFill>
                <a:latin typeface="Arial" panose="020B0604020202020204" pitchFamily="34" charset="0"/>
                <a:ea typeface="Arial" charset="0"/>
                <a:cs typeface="Arial" panose="020B0604020202020204" pitchFamily="34" charset="0"/>
              </a:rPr>
              <a:t>Branding your event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800100" lvl="1" indent="-342900">
              <a:buFont typeface="Arial" panose="020B0604020202020204" pitchFamily="34" charset="0"/>
              <a:buChar char="•"/>
              <a:defRPr/>
            </a:pPr>
            <a:r>
              <a:rPr lang="en-US" sz="2400" dirty="0">
                <a:solidFill>
                  <a:srgbClr val="FFFFFF"/>
                </a:solidFill>
                <a:latin typeface="Arial" panose="020B0604020202020204" pitchFamily="34" charset="0"/>
                <a:ea typeface="Arial" charset="0"/>
                <a:cs typeface="Arial" panose="020B0604020202020204" pitchFamily="34" charset="0"/>
              </a:rPr>
              <a:t>Use People of Action imagery</a:t>
            </a:r>
          </a:p>
          <a:p>
            <a:pPr lvl="1">
              <a:defRPr/>
            </a:pPr>
            <a:endParaRPr lang="en-US" sz="2200" dirty="0">
              <a:solidFill>
                <a:srgbClr val="FFFFFF"/>
              </a:solidFill>
              <a:latin typeface="Arial" panose="020B0604020202020204" pitchFamily="34" charset="0"/>
              <a:ea typeface="Arial" charset="0"/>
              <a:cs typeface="Arial" panose="020B0604020202020204" pitchFamily="34" charset="0"/>
            </a:endParaRPr>
          </a:p>
          <a:p>
            <a:pPr>
              <a:defRPr/>
            </a:pPr>
            <a:r>
              <a:rPr lang="en-US" sz="2800" dirty="0">
                <a:solidFill>
                  <a:srgbClr val="FFFFFF"/>
                </a:solidFill>
                <a:latin typeface="Arial" panose="020B0604020202020204" pitchFamily="34" charset="0"/>
                <a:ea typeface="Arial" charset="0"/>
                <a:cs typeface="Arial" panose="020B0604020202020204" pitchFamily="34" charset="0"/>
              </a:rPr>
              <a:t>Invite speakers with advertising and communications industry experience</a:t>
            </a:r>
          </a:p>
        </p:txBody>
      </p:sp>
    </p:spTree>
    <p:custDataLst>
      <p:tags r:id="rId1"/>
    </p:custDataLst>
    <p:extLst>
      <p:ext uri="{BB962C8B-B14F-4D97-AF65-F5344CB8AC3E}">
        <p14:creationId xmlns:p14="http://schemas.microsoft.com/office/powerpoint/2010/main" val="3718980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D339F-25A8-1F4F-8F4D-D84798D03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5" y="-1"/>
            <a:ext cx="10747789" cy="7165193"/>
          </a:xfrm>
          <a:prstGeom prst="rect">
            <a:avLst/>
          </a:prstGeom>
        </p:spPr>
      </p:pic>
      <p:sp>
        <p:nvSpPr>
          <p:cNvPr id="11" name="Rectangle 10"/>
          <p:cNvSpPr/>
          <p:nvPr/>
        </p:nvSpPr>
        <p:spPr>
          <a:xfrm>
            <a:off x="6206783" y="9650"/>
            <a:ext cx="598521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14" name="Rectangle 13"/>
          <p:cNvSpPr/>
          <p:nvPr/>
        </p:nvSpPr>
        <p:spPr>
          <a:xfrm>
            <a:off x="6372665" y="345223"/>
            <a:ext cx="5530097" cy="1672253"/>
          </a:xfrm>
          <a:prstGeom prst="rect">
            <a:avLst/>
          </a:prstGeom>
        </p:spPr>
        <p:txBody>
          <a:bodyPr wrap="square" lIns="0" rIns="0" anchor="b">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WHAT </a:t>
            </a:r>
            <a:r>
              <a:rPr lang="en-US" sz="3600" b="1" dirty="0">
                <a:solidFill>
                  <a:srgbClr val="FFFFFF"/>
                </a:solidFill>
                <a:latin typeface="Arial" panose="020B0604020202020204" pitchFamily="34" charset="0"/>
                <a:ea typeface="Arial" charset="0"/>
                <a:cs typeface="Arial" panose="020B0604020202020204" pitchFamily="34" charset="0"/>
              </a:rPr>
              <a:t>PRESIDENTS</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CAN DO TO HELP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STRENGTHEN ROTARY</a:t>
            </a:r>
          </a:p>
        </p:txBody>
      </p:sp>
      <p:sp>
        <p:nvSpPr>
          <p:cNvPr id="17" name="Rectangle 16"/>
          <p:cNvSpPr/>
          <p:nvPr/>
        </p:nvSpPr>
        <p:spPr>
          <a:xfrm>
            <a:off x="6636590" y="2237865"/>
            <a:ext cx="5447558" cy="3671005"/>
          </a:xfrm>
          <a:prstGeom prst="rect">
            <a:avLst/>
          </a:prstGeom>
        </p:spPr>
        <p:txBody>
          <a:bodyPr wrap="square" lIns="0" anchor="t">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Appoint a public image </a:t>
            </a:r>
            <a:r>
              <a:rPr lang="en-US" sz="2400" dirty="0">
                <a:solidFill>
                  <a:srgbClr val="FFFFFF"/>
                </a:solidFill>
                <a:latin typeface="Arial" panose="020B0604020202020204" pitchFamily="34" charset="0"/>
                <a:ea typeface="Arial" charset="0"/>
                <a:cs typeface="Arial" panose="020B0604020202020204" pitchFamily="34" charset="0"/>
              </a:rPr>
              <a:t>chair</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US" sz="2400" dirty="0">
                <a:solidFill>
                  <a:srgbClr val="FFFFFF"/>
                </a:solidFill>
                <a:latin typeface="Arial" panose="020B0604020202020204" pitchFamily="34" charset="0"/>
                <a:ea typeface="Arial" charset="0"/>
                <a:cs typeface="Arial" panose="020B0604020202020204" pitchFamily="34" charset="0"/>
              </a:rPr>
              <a:t>Assess club’s brand &amp; brand fidelity</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Use Brand Center/Learning Center</a:t>
            </a:r>
          </a:p>
          <a:p>
            <a:pPr marL="457200" indent="-457200">
              <a:buFontTx/>
              <a:buAutoNum type="arabicPeriod"/>
              <a:defRPr/>
            </a:pPr>
            <a:r>
              <a:rPr kumimoji="0" lang="en-US" sz="2400" b="0" i="0" u="none" strike="noStrike" kern="1200" cap="none" spc="0" normalizeH="0" noProof="0" dirty="0">
                <a:ln>
                  <a:noFill/>
                </a:ln>
                <a:solidFill>
                  <a:srgbClr val="FFFFFF"/>
                </a:solidFill>
                <a:effectLst/>
                <a:uLnTx/>
                <a:uFillTx/>
                <a:latin typeface="Arial" panose="020B0604020202020204" pitchFamily="34" charset="0"/>
                <a:ea typeface="Arial" charset="0"/>
                <a:cs typeface="Arial" panose="020B0604020202020204" pitchFamily="34" charset="0"/>
              </a:rPr>
              <a:t>Build Upon </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People of Action messaging; PSA campaign</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US" sz="2400" dirty="0">
                <a:solidFill>
                  <a:srgbClr val="FFFFFF"/>
                </a:solidFill>
                <a:latin typeface="Arial" panose="020B0604020202020204" pitchFamily="34" charset="0"/>
                <a:ea typeface="Arial" charset="0"/>
                <a:cs typeface="Arial" panose="020B0604020202020204" pitchFamily="34" charset="0"/>
              </a:rPr>
              <a:t>Participate in World Polio Day</a:t>
            </a: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custDataLst>
      <p:tags r:id="rId1"/>
    </p:custDataLst>
    <p:extLst>
      <p:ext uri="{BB962C8B-B14F-4D97-AF65-F5344CB8AC3E}">
        <p14:creationId xmlns:p14="http://schemas.microsoft.com/office/powerpoint/2010/main" val="892911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424313" cy="1540042"/>
          </a:xfrm>
        </p:spPr>
        <p:txBody>
          <a:bodyPr>
            <a:normAutofit/>
          </a:bodyPr>
          <a:lstStyle/>
          <a:p>
            <a:pPr lvl="0"/>
            <a:r>
              <a:rPr lang="en-US" b="1" cap="none" dirty="0">
                <a:solidFill>
                  <a:srgbClr val="0070C0"/>
                </a:solidFill>
              </a:rPr>
              <a:t>BUT WE NEED TO INCREASE UNDERSTANING</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3</a:t>
            </a:fld>
            <a:endParaRPr lang="en-US"/>
          </a:p>
        </p:txBody>
      </p:sp>
      <p:sp>
        <p:nvSpPr>
          <p:cNvPr id="3" name="TextBox 2">
            <a:extLst>
              <a:ext uri="{FF2B5EF4-FFF2-40B4-BE49-F238E27FC236}">
                <a16:creationId xmlns:a16="http://schemas.microsoft.com/office/drawing/2014/main" id="{7D78F5FD-1C8C-4441-ADAA-A578CA455273}"/>
              </a:ext>
            </a:extLst>
          </p:cNvPr>
          <p:cNvSpPr txBox="1"/>
          <p:nvPr/>
        </p:nvSpPr>
        <p:spPr>
          <a:xfrm>
            <a:off x="1447806" y="6461488"/>
            <a:ext cx="6075737" cy="246221"/>
          </a:xfrm>
          <a:prstGeom prst="rect">
            <a:avLst/>
          </a:prstGeom>
          <a:noFill/>
        </p:spPr>
        <p:txBody>
          <a:bodyPr wrap="square" rtlCol="0">
            <a:spAutoFit/>
          </a:bodyPr>
          <a:lstStyle/>
          <a:p>
            <a:pPr marL="571500" indent="-571500"/>
            <a:r>
              <a:rPr lang="en-US" sz="1000"/>
              <a:t>Source: Six Country Omnibus Research, Leger (May 2018)</a:t>
            </a:r>
          </a:p>
        </p:txBody>
      </p:sp>
      <p:sp>
        <p:nvSpPr>
          <p:cNvPr id="37" name="Rectangle 36">
            <a:extLst>
              <a:ext uri="{FF2B5EF4-FFF2-40B4-BE49-F238E27FC236}">
                <a16:creationId xmlns:a16="http://schemas.microsoft.com/office/drawing/2014/main" id="{86AA59AF-7198-5A4C-A904-1C39AA33351E}"/>
              </a:ext>
            </a:extLst>
          </p:cNvPr>
          <p:cNvSpPr/>
          <p:nvPr/>
        </p:nvSpPr>
        <p:spPr>
          <a:xfrm>
            <a:off x="3903777" y="1783949"/>
            <a:ext cx="3931269" cy="307777"/>
          </a:xfrm>
          <a:prstGeom prst="rect">
            <a:avLst/>
          </a:prstGeom>
        </p:spPr>
        <p:txBody>
          <a:bodyPr wrap="none">
            <a:spAutoFit/>
          </a:bodyPr>
          <a:lstStyle/>
          <a:p>
            <a:pPr algn="ctr"/>
            <a:r>
              <a:rPr lang="en-US" sz="1400" b="1">
                <a:solidFill>
                  <a:schemeClr val="accent1"/>
                </a:solidFill>
              </a:rPr>
              <a:t>FAMILIARITY WITH LOCAL ROTARY CLUBS</a:t>
            </a:r>
          </a:p>
        </p:txBody>
      </p:sp>
      <p:graphicFrame>
        <p:nvGraphicFramePr>
          <p:cNvPr id="12" name="Chart 11">
            <a:extLst>
              <a:ext uri="{FF2B5EF4-FFF2-40B4-BE49-F238E27FC236}">
                <a16:creationId xmlns:a16="http://schemas.microsoft.com/office/drawing/2014/main" id="{04ABB3F2-4C14-0A41-A747-73335DEBF941}"/>
              </a:ext>
            </a:extLst>
          </p:cNvPr>
          <p:cNvGraphicFramePr/>
          <p:nvPr/>
        </p:nvGraphicFramePr>
        <p:xfrm>
          <a:off x="1447806" y="2213679"/>
          <a:ext cx="9144235" cy="4125856"/>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2723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1212879" y="1841500"/>
            <a:ext cx="9559894" cy="4773683"/>
          </a:xfrm>
          <a:prstGeom prst="rect">
            <a:avLst/>
          </a:prstGeom>
        </p:spPr>
      </p:pic>
      <p:sp>
        <p:nvSpPr>
          <p:cNvPr id="2" name="Title 1"/>
          <p:cNvSpPr>
            <a:spLocks noGrp="1"/>
          </p:cNvSpPr>
          <p:nvPr>
            <p:ph type="title"/>
          </p:nvPr>
        </p:nvSpPr>
        <p:spPr>
          <a:xfrm>
            <a:off x="381000" y="-2311"/>
            <a:ext cx="11506200" cy="1540043"/>
          </a:xfrm>
        </p:spPr>
        <p:txBody>
          <a:bodyPr>
            <a:normAutofit/>
          </a:bodyPr>
          <a:lstStyle/>
          <a:p>
            <a:r>
              <a:rPr lang="en-US" dirty="0">
                <a:latin typeface="Arial Narrow" pitchFamily="34" charset="0"/>
              </a:rPr>
              <a:t>OUR BRAND PERCEPTION(S)</a:t>
            </a:r>
            <a:endParaRPr lang="en-US" dirty="0"/>
          </a:p>
        </p:txBody>
      </p:sp>
    </p:spTree>
    <p:custDataLst>
      <p:tags r:id="rId1"/>
    </p:custDataLst>
    <p:extLst>
      <p:ext uri="{BB962C8B-B14F-4D97-AF65-F5344CB8AC3E}">
        <p14:creationId xmlns:p14="http://schemas.microsoft.com/office/powerpoint/2010/main" val="3420831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68AA1CA-FA94-5440-9E08-C740B89E2FA5}"/>
              </a:ext>
            </a:extLst>
          </p:cNvPr>
          <p:cNvSpPr/>
          <p:nvPr/>
        </p:nvSpPr>
        <p:spPr>
          <a:xfrm>
            <a:off x="4214015" y="2749915"/>
            <a:ext cx="1371600" cy="584775"/>
          </a:xfrm>
          <a:prstGeom prst="rect">
            <a:avLst/>
          </a:prstGeom>
        </p:spPr>
        <p:txBody>
          <a:bodyPr wrap="square" anchor="ctr">
            <a:noAutofit/>
          </a:bodyPr>
          <a:lstStyle/>
          <a:p>
            <a:pPr algn="ctr">
              <a:lnSpc>
                <a:spcPct val="90000"/>
              </a:lnSpc>
            </a:pPr>
            <a:r>
              <a:rPr lang="en-US" sz="1100" b="1">
                <a:solidFill>
                  <a:schemeClr val="bg1"/>
                </a:solidFill>
              </a:rPr>
              <a:t> </a:t>
            </a:r>
            <a:r>
              <a:rPr lang="en-US" sz="1400" b="1">
                <a:solidFill>
                  <a:schemeClr val="bg1"/>
                </a:solidFill>
              </a:rPr>
              <a:t>Increase </a:t>
            </a:r>
            <a:br>
              <a:rPr lang="en-US" sz="1400" b="1">
                <a:solidFill>
                  <a:schemeClr val="bg1"/>
                </a:solidFill>
              </a:rPr>
            </a:br>
            <a:r>
              <a:rPr lang="en-US" sz="1400" b="1">
                <a:solidFill>
                  <a:schemeClr val="bg1"/>
                </a:solidFill>
              </a:rPr>
              <a:t>Impact</a:t>
            </a:r>
            <a:endParaRPr lang="en-US" b="1">
              <a:solidFill>
                <a:schemeClr val="bg1"/>
              </a:solidFill>
            </a:endParaRPr>
          </a:p>
        </p:txBody>
      </p:sp>
      <p:sp>
        <p:nvSpPr>
          <p:cNvPr id="33" name="Rectangle 32">
            <a:extLst>
              <a:ext uri="{FF2B5EF4-FFF2-40B4-BE49-F238E27FC236}">
                <a16:creationId xmlns:a16="http://schemas.microsoft.com/office/drawing/2014/main" id="{01251C10-AB3A-4244-9643-B615D92B8406}"/>
              </a:ext>
            </a:extLst>
          </p:cNvPr>
          <p:cNvSpPr/>
          <p:nvPr/>
        </p:nvSpPr>
        <p:spPr>
          <a:xfrm>
            <a:off x="6606386" y="2749916"/>
            <a:ext cx="1371600" cy="584775"/>
          </a:xfrm>
          <a:prstGeom prst="rect">
            <a:avLst/>
          </a:prstGeom>
        </p:spPr>
        <p:txBody>
          <a:bodyPr wrap="square" anchor="ctr">
            <a:noAutofit/>
          </a:bodyPr>
          <a:lstStyle/>
          <a:p>
            <a:pPr algn="ctr">
              <a:lnSpc>
                <a:spcPct val="90000"/>
              </a:lnSpc>
            </a:pPr>
            <a:r>
              <a:rPr lang="en-US" sz="1400" b="1">
                <a:solidFill>
                  <a:schemeClr val="bg1"/>
                </a:solidFill>
              </a:rPr>
              <a:t>Expand </a:t>
            </a:r>
            <a:br>
              <a:rPr lang="en-US" sz="1400" b="1">
                <a:solidFill>
                  <a:schemeClr val="bg1"/>
                </a:solidFill>
              </a:rPr>
            </a:br>
            <a:r>
              <a:rPr lang="en-US" sz="1400" b="1">
                <a:solidFill>
                  <a:schemeClr val="bg1"/>
                </a:solidFill>
              </a:rPr>
              <a:t>Reach</a:t>
            </a:r>
            <a:endParaRPr lang="en-US" b="1">
              <a:solidFill>
                <a:schemeClr val="bg1"/>
              </a:solidFill>
            </a:endParaRPr>
          </a:p>
        </p:txBody>
      </p:sp>
      <p:sp>
        <p:nvSpPr>
          <p:cNvPr id="34" name="Rectangle 33">
            <a:extLst>
              <a:ext uri="{FF2B5EF4-FFF2-40B4-BE49-F238E27FC236}">
                <a16:creationId xmlns:a16="http://schemas.microsoft.com/office/drawing/2014/main" id="{161EF91D-B39C-1F40-BD24-9B4333860A0A}"/>
              </a:ext>
            </a:extLst>
          </p:cNvPr>
          <p:cNvSpPr/>
          <p:nvPr/>
        </p:nvSpPr>
        <p:spPr>
          <a:xfrm>
            <a:off x="6740201" y="4870206"/>
            <a:ext cx="1371600" cy="567686"/>
          </a:xfrm>
          <a:prstGeom prst="rect">
            <a:avLst/>
          </a:prstGeom>
        </p:spPr>
        <p:txBody>
          <a:bodyPr wrap="square" anchor="ctr">
            <a:noAutofit/>
          </a:bodyPr>
          <a:lstStyle/>
          <a:p>
            <a:pPr algn="ctr">
              <a:lnSpc>
                <a:spcPct val="90000"/>
              </a:lnSpc>
            </a:pPr>
            <a:r>
              <a:rPr lang="en-US" sz="1400" b="1" spc="-50" dirty="0">
                <a:solidFill>
                  <a:schemeClr val="bg1"/>
                </a:solidFill>
              </a:rPr>
              <a:t>Enhance Participant Engagement </a:t>
            </a:r>
            <a:endParaRPr lang="en-US" b="1" spc="-50" dirty="0">
              <a:solidFill>
                <a:schemeClr val="bg1"/>
              </a:solidFill>
            </a:endParaRPr>
          </a:p>
        </p:txBody>
      </p:sp>
      <p:sp>
        <p:nvSpPr>
          <p:cNvPr id="35" name="Rectangle 34">
            <a:extLst>
              <a:ext uri="{FF2B5EF4-FFF2-40B4-BE49-F238E27FC236}">
                <a16:creationId xmlns:a16="http://schemas.microsoft.com/office/drawing/2014/main" id="{30E86797-1881-A840-AA9D-6CB1C792AC24}"/>
              </a:ext>
            </a:extLst>
          </p:cNvPr>
          <p:cNvSpPr/>
          <p:nvPr/>
        </p:nvSpPr>
        <p:spPr>
          <a:xfrm>
            <a:off x="4035956" y="4853117"/>
            <a:ext cx="1371600" cy="584775"/>
          </a:xfrm>
          <a:prstGeom prst="rect">
            <a:avLst/>
          </a:prstGeom>
        </p:spPr>
        <p:txBody>
          <a:bodyPr wrap="square" anchor="ctr">
            <a:noAutofit/>
          </a:bodyPr>
          <a:lstStyle/>
          <a:p>
            <a:pPr algn="ctr">
              <a:lnSpc>
                <a:spcPct val="90000"/>
              </a:lnSpc>
            </a:pPr>
            <a:r>
              <a:rPr lang="en-US" sz="1400" b="1" dirty="0">
                <a:solidFill>
                  <a:schemeClr val="bg1"/>
                </a:solidFill>
              </a:rPr>
              <a:t>Increase </a:t>
            </a:r>
            <a:br>
              <a:rPr lang="en-US" sz="1400" b="1" dirty="0">
                <a:solidFill>
                  <a:schemeClr val="bg1"/>
                </a:solidFill>
              </a:rPr>
            </a:br>
            <a:r>
              <a:rPr lang="en-US" sz="1400" b="1" dirty="0">
                <a:solidFill>
                  <a:schemeClr val="bg1"/>
                </a:solidFill>
              </a:rPr>
              <a:t>Our Ability </a:t>
            </a:r>
            <a:br>
              <a:rPr lang="en-US" sz="1400" b="1" dirty="0">
                <a:solidFill>
                  <a:schemeClr val="bg1"/>
                </a:solidFill>
              </a:rPr>
            </a:br>
            <a:r>
              <a:rPr lang="en-US" sz="1400" b="1" dirty="0">
                <a:solidFill>
                  <a:schemeClr val="bg1"/>
                </a:solidFill>
              </a:rPr>
              <a:t>to Adapt</a:t>
            </a:r>
            <a:endParaRPr lang="en-US" b="1" dirty="0">
              <a:solidFill>
                <a:schemeClr val="bg1"/>
              </a:solidFill>
            </a:endParaRPr>
          </a:p>
        </p:txBody>
      </p:sp>
      <p:grpSp>
        <p:nvGrpSpPr>
          <p:cNvPr id="6" name="Group 5">
            <a:extLst>
              <a:ext uri="{FF2B5EF4-FFF2-40B4-BE49-F238E27FC236}">
                <a16:creationId xmlns:a16="http://schemas.microsoft.com/office/drawing/2014/main" id="{1A4A80B9-C3B5-4F45-8168-ED186AF594BE}"/>
              </a:ext>
            </a:extLst>
          </p:cNvPr>
          <p:cNvGrpSpPr/>
          <p:nvPr/>
        </p:nvGrpSpPr>
        <p:grpSpPr>
          <a:xfrm>
            <a:off x="7708900" y="4490606"/>
            <a:ext cx="4035732" cy="1257300"/>
            <a:chOff x="7708900" y="4490606"/>
            <a:chExt cx="4035732" cy="1257300"/>
          </a:xfrm>
        </p:grpSpPr>
        <p:cxnSp>
          <p:nvCxnSpPr>
            <p:cNvPr id="44" name="Straight Connector 43">
              <a:extLst>
                <a:ext uri="{FF2B5EF4-FFF2-40B4-BE49-F238E27FC236}">
                  <a16:creationId xmlns:a16="http://schemas.microsoft.com/office/drawing/2014/main" id="{E16F166C-4675-2C40-8A0B-A90E04E8BE75}"/>
                </a:ext>
              </a:extLst>
            </p:cNvPr>
            <p:cNvCxnSpPr>
              <a:cxnSpLocks/>
            </p:cNvCxnSpPr>
            <p:nvPr/>
          </p:nvCxnSpPr>
          <p:spPr>
            <a:xfrm flipH="1">
              <a:off x="7708900" y="5747906"/>
              <a:ext cx="835334"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7FBC2E9-650C-E44D-8825-215A90483AF3}"/>
                </a:ext>
              </a:extLst>
            </p:cNvPr>
            <p:cNvCxnSpPr>
              <a:cxnSpLocks/>
            </p:cNvCxnSpPr>
            <p:nvPr/>
          </p:nvCxnSpPr>
          <p:spPr>
            <a:xfrm flipV="1">
              <a:off x="8544232" y="4490607"/>
              <a:ext cx="0" cy="1257299"/>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F986AD3-447E-8743-B662-2551980FF020}"/>
                </a:ext>
              </a:extLst>
            </p:cNvPr>
            <p:cNvCxnSpPr>
              <a:cxnSpLocks/>
            </p:cNvCxnSpPr>
            <p:nvPr/>
          </p:nvCxnSpPr>
          <p:spPr>
            <a:xfrm flipH="1">
              <a:off x="8544232" y="4490606"/>
              <a:ext cx="3200400"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5F5F244D-B57F-9B45-993B-F2CC5C19C841}"/>
              </a:ext>
            </a:extLst>
          </p:cNvPr>
          <p:cNvGrpSpPr/>
          <p:nvPr/>
        </p:nvGrpSpPr>
        <p:grpSpPr>
          <a:xfrm>
            <a:off x="8201025" y="2104593"/>
            <a:ext cx="3543607" cy="1271588"/>
            <a:chOff x="8201025" y="2104593"/>
            <a:chExt cx="3543607" cy="1271588"/>
          </a:xfrm>
        </p:grpSpPr>
        <p:cxnSp>
          <p:nvCxnSpPr>
            <p:cNvPr id="46" name="Straight Connector 45">
              <a:extLst>
                <a:ext uri="{FF2B5EF4-FFF2-40B4-BE49-F238E27FC236}">
                  <a16:creationId xmlns:a16="http://schemas.microsoft.com/office/drawing/2014/main" id="{7B0EF98C-B574-7E46-851F-7CCCDDB7357B}"/>
                </a:ext>
              </a:extLst>
            </p:cNvPr>
            <p:cNvCxnSpPr>
              <a:cxnSpLocks/>
            </p:cNvCxnSpPr>
            <p:nvPr/>
          </p:nvCxnSpPr>
          <p:spPr>
            <a:xfrm flipH="1">
              <a:off x="8544232" y="2104593"/>
              <a:ext cx="3200400"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743C57B-23C8-8E41-83D4-15FCC852E305}"/>
                </a:ext>
              </a:extLst>
            </p:cNvPr>
            <p:cNvCxnSpPr>
              <a:cxnSpLocks/>
            </p:cNvCxnSpPr>
            <p:nvPr/>
          </p:nvCxnSpPr>
          <p:spPr>
            <a:xfrm flipH="1">
              <a:off x="8201025" y="3376181"/>
              <a:ext cx="343210"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EE700B8-5E3D-4C40-AD88-7211BA1221B9}"/>
                </a:ext>
              </a:extLst>
            </p:cNvPr>
            <p:cNvCxnSpPr>
              <a:cxnSpLocks/>
            </p:cNvCxnSpPr>
            <p:nvPr/>
          </p:nvCxnSpPr>
          <p:spPr>
            <a:xfrm flipV="1">
              <a:off x="8544232" y="2104594"/>
              <a:ext cx="0" cy="1269009"/>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C9C77DC2-DF5B-1048-AF1C-98B6BC2A59BA}"/>
              </a:ext>
            </a:extLst>
          </p:cNvPr>
          <p:cNvGrpSpPr/>
          <p:nvPr/>
        </p:nvGrpSpPr>
        <p:grpSpPr>
          <a:xfrm>
            <a:off x="501282" y="2104593"/>
            <a:ext cx="3486518" cy="1271588"/>
            <a:chOff x="501282" y="2104593"/>
            <a:chExt cx="3486518" cy="1271588"/>
          </a:xfrm>
        </p:grpSpPr>
        <p:cxnSp>
          <p:nvCxnSpPr>
            <p:cNvPr id="42" name="Straight Connector 41">
              <a:extLst>
                <a:ext uri="{FF2B5EF4-FFF2-40B4-BE49-F238E27FC236}">
                  <a16:creationId xmlns:a16="http://schemas.microsoft.com/office/drawing/2014/main" id="{B78F97EF-6E59-6D42-A244-50F2109A535A}"/>
                </a:ext>
              </a:extLst>
            </p:cNvPr>
            <p:cNvCxnSpPr>
              <a:cxnSpLocks/>
            </p:cNvCxnSpPr>
            <p:nvPr/>
          </p:nvCxnSpPr>
          <p:spPr>
            <a:xfrm flipH="1">
              <a:off x="501282" y="2104593"/>
              <a:ext cx="3108960"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FB8A2F3-B3F5-E241-BCF3-0B5628A3A574}"/>
                </a:ext>
              </a:extLst>
            </p:cNvPr>
            <p:cNvCxnSpPr>
              <a:cxnSpLocks/>
            </p:cNvCxnSpPr>
            <p:nvPr/>
          </p:nvCxnSpPr>
          <p:spPr>
            <a:xfrm flipH="1">
              <a:off x="3610243" y="3376181"/>
              <a:ext cx="377557"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699725-4AE5-4645-9D66-FBE65E2071E0}"/>
                </a:ext>
              </a:extLst>
            </p:cNvPr>
            <p:cNvCxnSpPr>
              <a:cxnSpLocks/>
            </p:cNvCxnSpPr>
            <p:nvPr/>
          </p:nvCxnSpPr>
          <p:spPr>
            <a:xfrm flipV="1">
              <a:off x="3610242" y="2104594"/>
              <a:ext cx="0" cy="1269009"/>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90E5236E-BC27-0C40-8331-9564D12A6262}"/>
              </a:ext>
            </a:extLst>
          </p:cNvPr>
          <p:cNvGrpSpPr/>
          <p:nvPr/>
        </p:nvGrpSpPr>
        <p:grpSpPr>
          <a:xfrm>
            <a:off x="409842" y="4490606"/>
            <a:ext cx="4060558" cy="1257300"/>
            <a:chOff x="409842" y="4490606"/>
            <a:chExt cx="4060558" cy="1257300"/>
          </a:xfrm>
        </p:grpSpPr>
        <p:cxnSp>
          <p:nvCxnSpPr>
            <p:cNvPr id="43" name="Straight Connector 42">
              <a:extLst>
                <a:ext uri="{FF2B5EF4-FFF2-40B4-BE49-F238E27FC236}">
                  <a16:creationId xmlns:a16="http://schemas.microsoft.com/office/drawing/2014/main" id="{D1C7CC1E-8ECE-CE4D-B9A4-243CEA41078C}"/>
                </a:ext>
              </a:extLst>
            </p:cNvPr>
            <p:cNvCxnSpPr>
              <a:cxnSpLocks/>
            </p:cNvCxnSpPr>
            <p:nvPr/>
          </p:nvCxnSpPr>
          <p:spPr>
            <a:xfrm flipH="1">
              <a:off x="409842" y="4490606"/>
              <a:ext cx="3200400"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92A8B33-42C4-414A-8959-61BD177263D7}"/>
                </a:ext>
              </a:extLst>
            </p:cNvPr>
            <p:cNvCxnSpPr>
              <a:cxnSpLocks/>
            </p:cNvCxnSpPr>
            <p:nvPr/>
          </p:nvCxnSpPr>
          <p:spPr>
            <a:xfrm flipH="1">
              <a:off x="3610242" y="5747906"/>
              <a:ext cx="860158"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CF8D9F4-F293-C944-996A-323D8EAD90AD}"/>
                </a:ext>
              </a:extLst>
            </p:cNvPr>
            <p:cNvCxnSpPr>
              <a:cxnSpLocks/>
            </p:cNvCxnSpPr>
            <p:nvPr/>
          </p:nvCxnSpPr>
          <p:spPr>
            <a:xfrm flipV="1">
              <a:off x="3610242" y="4490607"/>
              <a:ext cx="0" cy="1257299"/>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grpSp>
      <p:sp>
        <p:nvSpPr>
          <p:cNvPr id="31" name="Content Placeholder 2">
            <a:extLst>
              <a:ext uri="{FF2B5EF4-FFF2-40B4-BE49-F238E27FC236}">
                <a16:creationId xmlns:a16="http://schemas.microsoft.com/office/drawing/2014/main" id="{A24E1EFF-79E8-6749-8FBC-E7C6C5A2BC03}"/>
              </a:ext>
            </a:extLst>
          </p:cNvPr>
          <p:cNvSpPr txBox="1">
            <a:spLocks/>
          </p:cNvSpPr>
          <p:nvPr/>
        </p:nvSpPr>
        <p:spPr>
          <a:xfrm>
            <a:off x="8632778" y="2273023"/>
            <a:ext cx="3105902" cy="2043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bg1">
                  <a:lumMod val="65000"/>
                </a:schemeClr>
              </a:buClr>
            </a:pPr>
            <a:r>
              <a:rPr lang="en-US" sz="1400">
                <a:solidFill>
                  <a:schemeClr val="bg1">
                    <a:lumMod val="65000"/>
                  </a:schemeClr>
                </a:solidFill>
              </a:rPr>
              <a:t>Grow and diversify our membership and participation</a:t>
            </a:r>
          </a:p>
          <a:p>
            <a:pPr marL="137160" indent="-137160">
              <a:spcBef>
                <a:spcPts val="0"/>
              </a:spcBef>
              <a:spcAft>
                <a:spcPts val="600"/>
              </a:spcAft>
              <a:buClr>
                <a:schemeClr val="bg1">
                  <a:lumMod val="65000"/>
                </a:schemeClr>
              </a:buClr>
            </a:pPr>
            <a:r>
              <a:rPr lang="en-US" sz="1400">
                <a:solidFill>
                  <a:schemeClr val="bg1">
                    <a:lumMod val="65000"/>
                  </a:schemeClr>
                </a:solidFill>
              </a:rPr>
              <a:t>Create new channels into Rotary</a:t>
            </a:r>
          </a:p>
          <a:p>
            <a:pPr marL="137160" indent="-137160">
              <a:spcBef>
                <a:spcPts val="0"/>
              </a:spcBef>
              <a:spcAft>
                <a:spcPts val="600"/>
              </a:spcAft>
              <a:buClr>
                <a:schemeClr val="bg1">
                  <a:lumMod val="65000"/>
                </a:schemeClr>
              </a:buClr>
            </a:pPr>
            <a:r>
              <a:rPr lang="en-US" sz="1400">
                <a:solidFill>
                  <a:schemeClr val="bg1">
                    <a:lumMod val="65000"/>
                  </a:schemeClr>
                </a:solidFill>
              </a:rPr>
              <a:t>Increase Rotary’s openness </a:t>
            </a:r>
            <a:br>
              <a:rPr lang="en-US" sz="1400">
                <a:solidFill>
                  <a:schemeClr val="bg1">
                    <a:lumMod val="65000"/>
                  </a:schemeClr>
                </a:solidFill>
              </a:rPr>
            </a:br>
            <a:r>
              <a:rPr lang="en-US" sz="1400">
                <a:solidFill>
                  <a:schemeClr val="bg1">
                    <a:lumMod val="65000"/>
                  </a:schemeClr>
                </a:solidFill>
              </a:rPr>
              <a:t>and appeal</a:t>
            </a:r>
          </a:p>
          <a:p>
            <a:pPr marL="137160" indent="-137160">
              <a:spcBef>
                <a:spcPts val="0"/>
              </a:spcBef>
              <a:spcAft>
                <a:spcPts val="600"/>
              </a:spcAft>
              <a:buClr>
                <a:schemeClr val="bg1">
                  <a:lumMod val="65000"/>
                </a:schemeClr>
              </a:buClr>
            </a:pPr>
            <a:r>
              <a:rPr lang="en-US" sz="1400">
                <a:solidFill>
                  <a:schemeClr val="bg1">
                    <a:lumMod val="65000"/>
                  </a:schemeClr>
                </a:solidFill>
              </a:rPr>
              <a:t>Build awareness of our impact </a:t>
            </a:r>
            <a:br>
              <a:rPr lang="en-US" sz="1400">
                <a:solidFill>
                  <a:schemeClr val="bg1">
                    <a:lumMod val="65000"/>
                  </a:schemeClr>
                </a:solidFill>
              </a:rPr>
            </a:br>
            <a:r>
              <a:rPr lang="en-US" sz="1400">
                <a:solidFill>
                  <a:schemeClr val="bg1">
                    <a:lumMod val="65000"/>
                  </a:schemeClr>
                </a:solidFill>
              </a:rPr>
              <a:t>and brand</a:t>
            </a:r>
          </a:p>
        </p:txBody>
      </p:sp>
      <p:sp>
        <p:nvSpPr>
          <p:cNvPr id="41" name="Content Placeholder 2">
            <a:extLst>
              <a:ext uri="{FF2B5EF4-FFF2-40B4-BE49-F238E27FC236}">
                <a16:creationId xmlns:a16="http://schemas.microsoft.com/office/drawing/2014/main" id="{B721B5CF-8391-2849-ACC3-009AD61F74DF}"/>
              </a:ext>
            </a:extLst>
          </p:cNvPr>
          <p:cNvSpPr txBox="1">
            <a:spLocks/>
          </p:cNvSpPr>
          <p:nvPr/>
        </p:nvSpPr>
        <p:spPr>
          <a:xfrm>
            <a:off x="469929" y="2273023"/>
            <a:ext cx="2736298" cy="186422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bg1">
                  <a:lumMod val="65000"/>
                </a:schemeClr>
              </a:buClr>
            </a:pPr>
            <a:r>
              <a:rPr lang="en-US" sz="1400">
                <a:solidFill>
                  <a:schemeClr val="bg1">
                    <a:lumMod val="65000"/>
                  </a:schemeClr>
                </a:solidFill>
              </a:rPr>
              <a:t>Eradicate polio and leverage </a:t>
            </a:r>
            <a:br>
              <a:rPr lang="en-US" sz="1400">
                <a:solidFill>
                  <a:schemeClr val="bg1">
                    <a:lumMod val="65000"/>
                  </a:schemeClr>
                </a:solidFill>
              </a:rPr>
            </a:br>
            <a:r>
              <a:rPr lang="en-US" sz="1400">
                <a:solidFill>
                  <a:schemeClr val="bg1">
                    <a:lumMod val="65000"/>
                  </a:schemeClr>
                </a:solidFill>
              </a:rPr>
              <a:t>the legacy</a:t>
            </a:r>
          </a:p>
          <a:p>
            <a:pPr marL="137160" indent="-137160">
              <a:spcBef>
                <a:spcPts val="0"/>
              </a:spcBef>
              <a:spcAft>
                <a:spcPts val="600"/>
              </a:spcAft>
              <a:buClr>
                <a:schemeClr val="bg1">
                  <a:lumMod val="65000"/>
                </a:schemeClr>
              </a:buClr>
            </a:pPr>
            <a:r>
              <a:rPr lang="en-US" sz="1400">
                <a:solidFill>
                  <a:schemeClr val="bg1">
                    <a:lumMod val="65000"/>
                  </a:schemeClr>
                </a:solidFill>
              </a:rPr>
              <a:t>Focus our programs and offerings</a:t>
            </a:r>
          </a:p>
          <a:p>
            <a:pPr marL="137160" indent="-137160">
              <a:spcBef>
                <a:spcPts val="0"/>
              </a:spcBef>
              <a:spcAft>
                <a:spcPts val="600"/>
              </a:spcAft>
              <a:buClr>
                <a:schemeClr val="bg1">
                  <a:lumMod val="65000"/>
                </a:schemeClr>
              </a:buClr>
            </a:pPr>
            <a:r>
              <a:rPr lang="en-US" sz="1400">
                <a:solidFill>
                  <a:schemeClr val="bg1">
                    <a:lumMod val="65000"/>
                  </a:schemeClr>
                </a:solidFill>
              </a:rPr>
              <a:t>Improve our ability to achieve </a:t>
            </a:r>
            <a:br>
              <a:rPr lang="en-US" sz="1400">
                <a:solidFill>
                  <a:schemeClr val="bg1">
                    <a:lumMod val="65000"/>
                  </a:schemeClr>
                </a:solidFill>
              </a:rPr>
            </a:br>
            <a:r>
              <a:rPr lang="en-US" sz="1400">
                <a:solidFill>
                  <a:schemeClr val="bg1">
                    <a:lumMod val="65000"/>
                  </a:schemeClr>
                </a:solidFill>
              </a:rPr>
              <a:t>and measure impact</a:t>
            </a:r>
          </a:p>
        </p:txBody>
      </p:sp>
      <p:sp>
        <p:nvSpPr>
          <p:cNvPr id="45" name="Content Placeholder 2">
            <a:extLst>
              <a:ext uri="{FF2B5EF4-FFF2-40B4-BE49-F238E27FC236}">
                <a16:creationId xmlns:a16="http://schemas.microsoft.com/office/drawing/2014/main" id="{DB637BEC-2DB3-9942-B1F2-2CF4F7FFCFF4}"/>
              </a:ext>
            </a:extLst>
          </p:cNvPr>
          <p:cNvSpPr txBox="1">
            <a:spLocks/>
          </p:cNvSpPr>
          <p:nvPr/>
        </p:nvSpPr>
        <p:spPr>
          <a:xfrm>
            <a:off x="8690460" y="4621921"/>
            <a:ext cx="3383005" cy="2043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bg1">
                  <a:lumMod val="65000"/>
                </a:schemeClr>
              </a:buClr>
            </a:pPr>
            <a:r>
              <a:rPr lang="en-US" sz="1400">
                <a:solidFill>
                  <a:schemeClr val="bg1">
                    <a:lumMod val="65000"/>
                  </a:schemeClr>
                </a:solidFill>
              </a:rPr>
              <a:t>Support clubs to better engage </a:t>
            </a:r>
            <a:br>
              <a:rPr lang="en-US" sz="1400">
                <a:solidFill>
                  <a:schemeClr val="bg1">
                    <a:lumMod val="65000"/>
                  </a:schemeClr>
                </a:solidFill>
              </a:rPr>
            </a:br>
            <a:r>
              <a:rPr lang="en-US" sz="1400">
                <a:solidFill>
                  <a:schemeClr val="bg1">
                    <a:lumMod val="65000"/>
                  </a:schemeClr>
                </a:solidFill>
              </a:rPr>
              <a:t>their members</a:t>
            </a:r>
          </a:p>
          <a:p>
            <a:pPr marL="137160" indent="-137160">
              <a:spcBef>
                <a:spcPts val="0"/>
              </a:spcBef>
              <a:spcAft>
                <a:spcPts val="600"/>
              </a:spcAft>
              <a:buClr>
                <a:schemeClr val="bg1">
                  <a:lumMod val="65000"/>
                </a:schemeClr>
              </a:buClr>
            </a:pPr>
            <a:r>
              <a:rPr lang="en-US" sz="1400">
                <a:solidFill>
                  <a:schemeClr val="bg1">
                    <a:lumMod val="65000"/>
                  </a:schemeClr>
                </a:solidFill>
              </a:rPr>
              <a:t>Develop a participant-centered approach to deliver value</a:t>
            </a:r>
          </a:p>
          <a:p>
            <a:pPr marL="137160" indent="-137160">
              <a:spcBef>
                <a:spcPts val="0"/>
              </a:spcBef>
              <a:spcAft>
                <a:spcPts val="600"/>
              </a:spcAft>
              <a:buClr>
                <a:schemeClr val="bg1">
                  <a:lumMod val="65000"/>
                </a:schemeClr>
              </a:buClr>
            </a:pPr>
            <a:r>
              <a:rPr lang="en-US" sz="1400">
                <a:solidFill>
                  <a:schemeClr val="bg1">
                    <a:lumMod val="65000"/>
                  </a:schemeClr>
                </a:solidFill>
              </a:rPr>
              <a:t>Offer new opportunities for personal and professional connection</a:t>
            </a:r>
          </a:p>
          <a:p>
            <a:pPr marL="137160" indent="-137160">
              <a:spcBef>
                <a:spcPts val="0"/>
              </a:spcBef>
              <a:spcAft>
                <a:spcPts val="600"/>
              </a:spcAft>
              <a:buClr>
                <a:schemeClr val="bg1">
                  <a:lumMod val="65000"/>
                </a:schemeClr>
              </a:buClr>
            </a:pPr>
            <a:r>
              <a:rPr lang="en-US" sz="1400">
                <a:solidFill>
                  <a:schemeClr val="bg1">
                    <a:lumMod val="65000"/>
                  </a:schemeClr>
                </a:solidFill>
              </a:rPr>
              <a:t>Provide leadership development</a:t>
            </a:r>
            <a:br>
              <a:rPr lang="en-US" sz="1400">
                <a:solidFill>
                  <a:schemeClr val="bg1">
                    <a:lumMod val="65000"/>
                  </a:schemeClr>
                </a:solidFill>
              </a:rPr>
            </a:br>
            <a:r>
              <a:rPr lang="en-US" sz="1400">
                <a:solidFill>
                  <a:schemeClr val="bg1">
                    <a:lumMod val="65000"/>
                  </a:schemeClr>
                </a:solidFill>
              </a:rPr>
              <a:t>and skills training</a:t>
            </a:r>
          </a:p>
        </p:txBody>
      </p:sp>
      <p:sp>
        <p:nvSpPr>
          <p:cNvPr id="2" name="Title 1">
            <a:extLst>
              <a:ext uri="{FF2B5EF4-FFF2-40B4-BE49-F238E27FC236}">
                <a16:creationId xmlns:a16="http://schemas.microsoft.com/office/drawing/2014/main" id="{E5DBA2DC-936A-A243-99FA-147A38160818}"/>
              </a:ext>
            </a:extLst>
          </p:cNvPr>
          <p:cNvSpPr>
            <a:spLocks noGrp="1"/>
          </p:cNvSpPr>
          <p:nvPr>
            <p:ph type="title"/>
          </p:nvPr>
        </p:nvSpPr>
        <p:spPr/>
        <p:txBody>
          <a:bodyPr>
            <a:normAutofit/>
          </a:bodyPr>
          <a:lstStyle/>
          <a:p>
            <a:r>
              <a:rPr lang="en-US" b="1" dirty="0">
                <a:solidFill>
                  <a:srgbClr val="0070C0"/>
                </a:solidFill>
              </a:rPr>
              <a:t>COMMUNICATIONS PRIORITIES ALIGN WITH ACTION PLAN PRIORITIES </a:t>
            </a:r>
          </a:p>
        </p:txBody>
      </p:sp>
      <p:sp>
        <p:nvSpPr>
          <p:cNvPr id="4" name="Slide Number Placeholder 3">
            <a:extLst>
              <a:ext uri="{FF2B5EF4-FFF2-40B4-BE49-F238E27FC236}">
                <a16:creationId xmlns:a16="http://schemas.microsoft.com/office/drawing/2014/main" id="{860458A4-CD19-374E-8CDD-53CB47E3D948}"/>
              </a:ext>
            </a:extLst>
          </p:cNvPr>
          <p:cNvSpPr>
            <a:spLocks noGrp="1"/>
          </p:cNvSpPr>
          <p:nvPr>
            <p:ph type="sldNum" sz="quarter" idx="12"/>
          </p:nvPr>
        </p:nvSpPr>
        <p:spPr/>
        <p:txBody>
          <a:bodyPr/>
          <a:lstStyle/>
          <a:p>
            <a:fld id="{97A94E25-127B-4C48-AF96-44BA7B823777}" type="slidenum">
              <a:rPr lang="en-US" smtClean="0"/>
              <a:pPr/>
              <a:t>5</a:t>
            </a:fld>
            <a:endParaRPr lang="en-US"/>
          </a:p>
        </p:txBody>
      </p:sp>
      <p:sp>
        <p:nvSpPr>
          <p:cNvPr id="38" name="Content Placeholder 2">
            <a:extLst>
              <a:ext uri="{FF2B5EF4-FFF2-40B4-BE49-F238E27FC236}">
                <a16:creationId xmlns:a16="http://schemas.microsoft.com/office/drawing/2014/main" id="{1DC4AFFA-CEFD-354C-916D-DD7C309E7680}"/>
              </a:ext>
            </a:extLst>
          </p:cNvPr>
          <p:cNvSpPr txBox="1">
            <a:spLocks/>
          </p:cNvSpPr>
          <p:nvPr/>
        </p:nvSpPr>
        <p:spPr>
          <a:xfrm>
            <a:off x="469929" y="2273023"/>
            <a:ext cx="2723314" cy="186422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tx1"/>
              </a:buClr>
            </a:pPr>
            <a:r>
              <a:rPr lang="en-US" sz="1600" b="1" dirty="0">
                <a:solidFill>
                  <a:schemeClr val="tx1"/>
                </a:solidFill>
              </a:rPr>
              <a:t>Eradicate polio </a:t>
            </a:r>
            <a:r>
              <a:rPr lang="en-US" sz="1600" dirty="0">
                <a:solidFill>
                  <a:schemeClr val="tx1"/>
                </a:solidFill>
              </a:rPr>
              <a:t>and leverage </a:t>
            </a:r>
            <a:br>
              <a:rPr lang="en-US" sz="1600" dirty="0">
                <a:solidFill>
                  <a:schemeClr val="tx1"/>
                </a:solidFill>
              </a:rPr>
            </a:br>
            <a:r>
              <a:rPr lang="en-US" sz="1600" dirty="0">
                <a:solidFill>
                  <a:schemeClr val="tx1"/>
                </a:solidFill>
              </a:rPr>
              <a:t>the legacy</a:t>
            </a:r>
          </a:p>
          <a:p>
            <a:pPr marL="137160" indent="-137160">
              <a:spcBef>
                <a:spcPts val="0"/>
              </a:spcBef>
              <a:spcAft>
                <a:spcPts val="600"/>
              </a:spcAft>
              <a:buClr>
                <a:schemeClr val="tx1"/>
              </a:buClr>
            </a:pPr>
            <a:r>
              <a:rPr lang="en-US" sz="1600" b="1" dirty="0">
                <a:solidFill>
                  <a:schemeClr val="tx1"/>
                </a:solidFill>
              </a:rPr>
              <a:t>Focus our programs </a:t>
            </a:r>
            <a:r>
              <a:rPr lang="en-US" sz="1600" dirty="0">
                <a:solidFill>
                  <a:schemeClr val="tx1"/>
                </a:solidFill>
              </a:rPr>
              <a:t>and offerings</a:t>
            </a:r>
          </a:p>
          <a:p>
            <a:pPr marL="137160" indent="-137160">
              <a:spcBef>
                <a:spcPts val="0"/>
              </a:spcBef>
              <a:spcAft>
                <a:spcPts val="600"/>
              </a:spcAft>
              <a:buClr>
                <a:schemeClr val="tx1"/>
              </a:buClr>
            </a:pPr>
            <a:r>
              <a:rPr lang="en-US" sz="1600" dirty="0">
                <a:solidFill>
                  <a:schemeClr val="tx1"/>
                </a:solidFill>
              </a:rPr>
              <a:t>Improve our ability to achieve </a:t>
            </a:r>
            <a:br>
              <a:rPr lang="en-US" sz="1600" dirty="0">
                <a:solidFill>
                  <a:schemeClr val="tx1"/>
                </a:solidFill>
              </a:rPr>
            </a:br>
            <a:r>
              <a:rPr lang="en-US" sz="1600" dirty="0">
                <a:solidFill>
                  <a:schemeClr val="tx1"/>
                </a:solidFill>
              </a:rPr>
              <a:t>and </a:t>
            </a:r>
            <a:r>
              <a:rPr lang="en-US" sz="1600" b="1" dirty="0">
                <a:solidFill>
                  <a:schemeClr val="tx1"/>
                </a:solidFill>
              </a:rPr>
              <a:t>measure impact</a:t>
            </a:r>
          </a:p>
        </p:txBody>
      </p:sp>
      <p:sp>
        <p:nvSpPr>
          <p:cNvPr id="39" name="Content Placeholder 2">
            <a:extLst>
              <a:ext uri="{FF2B5EF4-FFF2-40B4-BE49-F238E27FC236}">
                <a16:creationId xmlns:a16="http://schemas.microsoft.com/office/drawing/2014/main" id="{3BB13C12-1A35-A748-A70B-E8940D440755}"/>
              </a:ext>
            </a:extLst>
          </p:cNvPr>
          <p:cNvSpPr txBox="1">
            <a:spLocks/>
          </p:cNvSpPr>
          <p:nvPr/>
        </p:nvSpPr>
        <p:spPr>
          <a:xfrm>
            <a:off x="8632778" y="2273023"/>
            <a:ext cx="3017356" cy="20431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tx1"/>
              </a:buClr>
            </a:pPr>
            <a:r>
              <a:rPr lang="en-US" sz="1600" b="1" dirty="0">
                <a:solidFill>
                  <a:schemeClr val="tx1"/>
                </a:solidFill>
              </a:rPr>
              <a:t>Grow and diversify our membership </a:t>
            </a:r>
            <a:r>
              <a:rPr lang="en-US" sz="1600" dirty="0">
                <a:solidFill>
                  <a:schemeClr val="tx1"/>
                </a:solidFill>
              </a:rPr>
              <a:t>and participation</a:t>
            </a:r>
          </a:p>
          <a:p>
            <a:pPr marL="137160" indent="-137160">
              <a:spcBef>
                <a:spcPts val="0"/>
              </a:spcBef>
              <a:spcAft>
                <a:spcPts val="600"/>
              </a:spcAft>
              <a:buClr>
                <a:schemeClr val="tx1"/>
              </a:buClr>
            </a:pPr>
            <a:r>
              <a:rPr lang="en-US" sz="1600" b="1" dirty="0">
                <a:solidFill>
                  <a:schemeClr val="tx1"/>
                </a:solidFill>
              </a:rPr>
              <a:t>Create new channels</a:t>
            </a:r>
            <a:r>
              <a:rPr lang="en-US" sz="1600" dirty="0">
                <a:solidFill>
                  <a:schemeClr val="tx1"/>
                </a:solidFill>
              </a:rPr>
              <a:t> into Rotary</a:t>
            </a:r>
          </a:p>
          <a:p>
            <a:pPr marL="137160" indent="-137160">
              <a:spcBef>
                <a:spcPts val="0"/>
              </a:spcBef>
              <a:spcAft>
                <a:spcPts val="600"/>
              </a:spcAft>
              <a:buClr>
                <a:schemeClr val="tx1"/>
              </a:buClr>
            </a:pPr>
            <a:r>
              <a:rPr lang="en-US" sz="1600" b="1" dirty="0">
                <a:solidFill>
                  <a:schemeClr val="tx1"/>
                </a:solidFill>
              </a:rPr>
              <a:t>Increase Rotary’s openness </a:t>
            </a:r>
            <a:br>
              <a:rPr lang="en-US" sz="1600" dirty="0">
                <a:solidFill>
                  <a:schemeClr val="tx1"/>
                </a:solidFill>
              </a:rPr>
            </a:br>
            <a:r>
              <a:rPr lang="en-US" sz="1600" dirty="0">
                <a:solidFill>
                  <a:schemeClr val="tx1"/>
                </a:solidFill>
              </a:rPr>
              <a:t>and appeal</a:t>
            </a:r>
          </a:p>
          <a:p>
            <a:pPr marL="137160" indent="-137160">
              <a:spcBef>
                <a:spcPts val="0"/>
              </a:spcBef>
              <a:spcAft>
                <a:spcPts val="600"/>
              </a:spcAft>
              <a:buClr>
                <a:schemeClr val="tx1"/>
              </a:buClr>
            </a:pPr>
            <a:r>
              <a:rPr lang="en-US" sz="1600" b="1" dirty="0">
                <a:solidFill>
                  <a:schemeClr val="tx1"/>
                </a:solidFill>
              </a:rPr>
              <a:t>Build awareness </a:t>
            </a:r>
            <a:r>
              <a:rPr lang="en-US" sz="1600" dirty="0">
                <a:solidFill>
                  <a:schemeClr val="tx1"/>
                </a:solidFill>
              </a:rPr>
              <a:t>of our impact </a:t>
            </a:r>
            <a:br>
              <a:rPr lang="en-US" sz="1600" dirty="0">
                <a:solidFill>
                  <a:schemeClr val="tx1"/>
                </a:solidFill>
              </a:rPr>
            </a:br>
            <a:r>
              <a:rPr lang="en-US" sz="1600" dirty="0">
                <a:solidFill>
                  <a:schemeClr val="tx1"/>
                </a:solidFill>
              </a:rPr>
              <a:t>and brand</a:t>
            </a:r>
          </a:p>
        </p:txBody>
      </p:sp>
      <p:sp>
        <p:nvSpPr>
          <p:cNvPr id="40" name="Content Placeholder 2">
            <a:extLst>
              <a:ext uri="{FF2B5EF4-FFF2-40B4-BE49-F238E27FC236}">
                <a16:creationId xmlns:a16="http://schemas.microsoft.com/office/drawing/2014/main" id="{76B9BAD9-3995-6F43-AFF9-AFB3E15A0930}"/>
              </a:ext>
            </a:extLst>
          </p:cNvPr>
          <p:cNvSpPr txBox="1">
            <a:spLocks/>
          </p:cNvSpPr>
          <p:nvPr/>
        </p:nvSpPr>
        <p:spPr>
          <a:xfrm>
            <a:off x="8690460" y="4621921"/>
            <a:ext cx="3462862" cy="2043112"/>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tx1"/>
              </a:buClr>
            </a:pPr>
            <a:r>
              <a:rPr lang="en-US" sz="1600" b="1" dirty="0">
                <a:solidFill>
                  <a:schemeClr val="tx1"/>
                </a:solidFill>
              </a:rPr>
              <a:t>Support clubs </a:t>
            </a:r>
            <a:r>
              <a:rPr lang="en-US" sz="1600" dirty="0">
                <a:solidFill>
                  <a:schemeClr val="tx1"/>
                </a:solidFill>
              </a:rPr>
              <a:t>to better engage </a:t>
            </a:r>
            <a:br>
              <a:rPr lang="en-US" sz="1600" dirty="0">
                <a:solidFill>
                  <a:schemeClr val="tx1"/>
                </a:solidFill>
              </a:rPr>
            </a:br>
            <a:r>
              <a:rPr lang="en-US" sz="1600" dirty="0">
                <a:solidFill>
                  <a:schemeClr val="tx1"/>
                </a:solidFill>
              </a:rPr>
              <a:t>their members</a:t>
            </a:r>
          </a:p>
          <a:p>
            <a:pPr marL="137160" indent="-137160">
              <a:spcBef>
                <a:spcPts val="0"/>
              </a:spcBef>
              <a:spcAft>
                <a:spcPts val="600"/>
              </a:spcAft>
              <a:buClr>
                <a:schemeClr val="tx1"/>
              </a:buClr>
            </a:pPr>
            <a:r>
              <a:rPr lang="en-US" sz="1600" dirty="0">
                <a:solidFill>
                  <a:schemeClr val="tx1"/>
                </a:solidFill>
              </a:rPr>
              <a:t>Develop a participant-centered approach to </a:t>
            </a:r>
            <a:r>
              <a:rPr lang="en-US" sz="1600" b="1" dirty="0">
                <a:solidFill>
                  <a:schemeClr val="tx1"/>
                </a:solidFill>
              </a:rPr>
              <a:t>deliver value</a:t>
            </a:r>
          </a:p>
          <a:p>
            <a:pPr marL="137160" indent="-137160">
              <a:spcBef>
                <a:spcPts val="0"/>
              </a:spcBef>
              <a:spcAft>
                <a:spcPts val="600"/>
              </a:spcAft>
              <a:buClr>
                <a:schemeClr val="tx1"/>
              </a:buClr>
            </a:pPr>
            <a:r>
              <a:rPr lang="en-US" sz="1600" b="1" dirty="0">
                <a:solidFill>
                  <a:schemeClr val="tx1"/>
                </a:solidFill>
              </a:rPr>
              <a:t>Offer new opportunities </a:t>
            </a:r>
            <a:r>
              <a:rPr lang="en-US" sz="1600" dirty="0">
                <a:solidFill>
                  <a:schemeClr val="tx1"/>
                </a:solidFill>
              </a:rPr>
              <a:t>for personal and professional connection</a:t>
            </a:r>
          </a:p>
          <a:p>
            <a:pPr marL="137160" indent="-137160">
              <a:spcBef>
                <a:spcPts val="0"/>
              </a:spcBef>
              <a:spcAft>
                <a:spcPts val="600"/>
              </a:spcAft>
              <a:buClr>
                <a:schemeClr val="tx1"/>
              </a:buClr>
            </a:pPr>
            <a:r>
              <a:rPr lang="en-US" sz="1600" b="1" dirty="0">
                <a:solidFill>
                  <a:schemeClr val="tx1"/>
                </a:solidFill>
              </a:rPr>
              <a:t>Provide leadership development</a:t>
            </a:r>
            <a:br>
              <a:rPr lang="en-US" sz="1600" dirty="0">
                <a:solidFill>
                  <a:schemeClr val="tx1"/>
                </a:solidFill>
              </a:rPr>
            </a:br>
            <a:r>
              <a:rPr lang="en-US" sz="1600" dirty="0">
                <a:solidFill>
                  <a:schemeClr val="tx1"/>
                </a:solidFill>
              </a:rPr>
              <a:t>and skills training</a:t>
            </a:r>
          </a:p>
        </p:txBody>
      </p:sp>
      <p:sp>
        <p:nvSpPr>
          <p:cNvPr id="36" name="Content Placeholder 2">
            <a:extLst>
              <a:ext uri="{FF2B5EF4-FFF2-40B4-BE49-F238E27FC236}">
                <a16:creationId xmlns:a16="http://schemas.microsoft.com/office/drawing/2014/main" id="{E114B594-D1E2-3B4B-A8FC-EC75D7034853}"/>
              </a:ext>
            </a:extLst>
          </p:cNvPr>
          <p:cNvSpPr txBox="1">
            <a:spLocks/>
          </p:cNvSpPr>
          <p:nvPr/>
        </p:nvSpPr>
        <p:spPr>
          <a:xfrm>
            <a:off x="469929" y="4621921"/>
            <a:ext cx="3078175" cy="209222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tx1"/>
              </a:buClr>
            </a:pPr>
            <a:r>
              <a:rPr lang="en-US" sz="1600" b="1" dirty="0">
                <a:solidFill>
                  <a:schemeClr val="tx1"/>
                </a:solidFill>
              </a:rPr>
              <a:t>Build a culture </a:t>
            </a:r>
            <a:r>
              <a:rPr lang="en-US" sz="1600" dirty="0">
                <a:solidFill>
                  <a:schemeClr val="tx1"/>
                </a:solidFill>
              </a:rPr>
              <a:t>of research, innovation and willingness </a:t>
            </a:r>
            <a:br>
              <a:rPr lang="en-US" sz="1600" dirty="0">
                <a:solidFill>
                  <a:schemeClr val="tx1"/>
                </a:solidFill>
              </a:rPr>
            </a:br>
            <a:r>
              <a:rPr lang="en-US" sz="1600" dirty="0">
                <a:solidFill>
                  <a:schemeClr val="tx1"/>
                </a:solidFill>
              </a:rPr>
              <a:t>to take risks</a:t>
            </a:r>
          </a:p>
          <a:p>
            <a:pPr marL="137160" indent="-137160">
              <a:spcBef>
                <a:spcPts val="0"/>
              </a:spcBef>
              <a:spcAft>
                <a:spcPts val="600"/>
              </a:spcAft>
              <a:buClr>
                <a:schemeClr val="tx1"/>
              </a:buClr>
            </a:pPr>
            <a:r>
              <a:rPr lang="en-US" sz="1600" b="1" dirty="0">
                <a:solidFill>
                  <a:schemeClr val="tx1"/>
                </a:solidFill>
              </a:rPr>
              <a:t>Streamline governance</a:t>
            </a:r>
            <a:r>
              <a:rPr lang="en-US" sz="1600" dirty="0">
                <a:solidFill>
                  <a:schemeClr val="tx1"/>
                </a:solidFill>
              </a:rPr>
              <a:t>, </a:t>
            </a:r>
            <a:br>
              <a:rPr lang="en-US" sz="1600" dirty="0">
                <a:solidFill>
                  <a:schemeClr val="tx1"/>
                </a:solidFill>
              </a:rPr>
            </a:br>
            <a:r>
              <a:rPr lang="en-US" sz="1600" dirty="0">
                <a:solidFill>
                  <a:schemeClr val="tx1"/>
                </a:solidFill>
              </a:rPr>
              <a:t>structure and processes</a:t>
            </a:r>
          </a:p>
          <a:p>
            <a:pPr marL="137160" indent="-137160">
              <a:spcBef>
                <a:spcPts val="0"/>
              </a:spcBef>
              <a:spcAft>
                <a:spcPts val="600"/>
              </a:spcAft>
              <a:buClr>
                <a:schemeClr val="tx1"/>
              </a:buClr>
            </a:pPr>
            <a:r>
              <a:rPr lang="en-US" sz="1600" dirty="0">
                <a:solidFill>
                  <a:schemeClr val="tx1"/>
                </a:solidFill>
              </a:rPr>
              <a:t>Review governance to </a:t>
            </a:r>
            <a:r>
              <a:rPr lang="en-US" sz="1600" b="1" dirty="0">
                <a:solidFill>
                  <a:schemeClr val="tx1"/>
                </a:solidFill>
              </a:rPr>
              <a:t>foster </a:t>
            </a:r>
            <a:br>
              <a:rPr lang="en-US" sz="1600" b="1" dirty="0">
                <a:solidFill>
                  <a:schemeClr val="tx1"/>
                </a:solidFill>
              </a:rPr>
            </a:br>
            <a:r>
              <a:rPr lang="en-US" sz="1600" b="1" dirty="0">
                <a:solidFill>
                  <a:schemeClr val="tx1"/>
                </a:solidFill>
              </a:rPr>
              <a:t>more diverse perspectives </a:t>
            </a:r>
            <a:br>
              <a:rPr lang="en-US" sz="1600" b="1" dirty="0">
                <a:solidFill>
                  <a:schemeClr val="tx1"/>
                </a:solidFill>
              </a:rPr>
            </a:br>
            <a:r>
              <a:rPr lang="en-US" sz="1600" dirty="0">
                <a:solidFill>
                  <a:schemeClr val="tx1"/>
                </a:solidFill>
              </a:rPr>
              <a:t>in decision-making</a:t>
            </a:r>
          </a:p>
        </p:txBody>
      </p:sp>
      <p:sp>
        <p:nvSpPr>
          <p:cNvPr id="48" name="Rectangle 47">
            <a:extLst>
              <a:ext uri="{FF2B5EF4-FFF2-40B4-BE49-F238E27FC236}">
                <a16:creationId xmlns:a16="http://schemas.microsoft.com/office/drawing/2014/main" id="{E6C7B2DF-8589-CD4E-A671-DB59E605ACBB}"/>
              </a:ext>
            </a:extLst>
          </p:cNvPr>
          <p:cNvSpPr/>
          <p:nvPr/>
        </p:nvSpPr>
        <p:spPr>
          <a:xfrm>
            <a:off x="4627653" y="3109201"/>
            <a:ext cx="1371600" cy="584775"/>
          </a:xfrm>
          <a:prstGeom prst="rect">
            <a:avLst/>
          </a:prstGeom>
        </p:spPr>
        <p:txBody>
          <a:bodyPr wrap="square" anchor="ctr">
            <a:noAutofit/>
          </a:bodyPr>
          <a:lstStyle/>
          <a:p>
            <a:pPr algn="ctr">
              <a:lnSpc>
                <a:spcPct val="90000"/>
              </a:lnSpc>
            </a:pPr>
            <a:r>
              <a:rPr lang="en-US" sz="1100" b="1" dirty="0">
                <a:solidFill>
                  <a:schemeClr val="bg1"/>
                </a:solidFill>
              </a:rPr>
              <a:t> Increase </a:t>
            </a:r>
            <a:br>
              <a:rPr lang="en-US" sz="1100" b="1" dirty="0">
                <a:solidFill>
                  <a:schemeClr val="bg1"/>
                </a:solidFill>
              </a:rPr>
            </a:br>
            <a:r>
              <a:rPr lang="en-US" sz="1100" b="1" dirty="0">
                <a:solidFill>
                  <a:schemeClr val="bg1"/>
                </a:solidFill>
              </a:rPr>
              <a:t>Impact</a:t>
            </a:r>
          </a:p>
        </p:txBody>
      </p:sp>
      <p:sp>
        <p:nvSpPr>
          <p:cNvPr id="49" name="Rectangle 48">
            <a:extLst>
              <a:ext uri="{FF2B5EF4-FFF2-40B4-BE49-F238E27FC236}">
                <a16:creationId xmlns:a16="http://schemas.microsoft.com/office/drawing/2014/main" id="{96050997-8974-EA42-9E0A-4BF19CCD5DF9}"/>
              </a:ext>
            </a:extLst>
          </p:cNvPr>
          <p:cNvSpPr/>
          <p:nvPr/>
        </p:nvSpPr>
        <p:spPr>
          <a:xfrm>
            <a:off x="6178970" y="3112363"/>
            <a:ext cx="1371600" cy="584775"/>
          </a:xfrm>
          <a:prstGeom prst="rect">
            <a:avLst/>
          </a:prstGeom>
        </p:spPr>
        <p:txBody>
          <a:bodyPr wrap="square" anchor="ctr">
            <a:noAutofit/>
          </a:bodyPr>
          <a:lstStyle/>
          <a:p>
            <a:pPr algn="ctr">
              <a:lnSpc>
                <a:spcPct val="90000"/>
              </a:lnSpc>
            </a:pPr>
            <a:r>
              <a:rPr lang="en-US" sz="1100" b="1">
                <a:solidFill>
                  <a:schemeClr val="bg1"/>
                </a:solidFill>
              </a:rPr>
              <a:t>Expand </a:t>
            </a:r>
            <a:br>
              <a:rPr lang="en-US" sz="1100" b="1">
                <a:solidFill>
                  <a:schemeClr val="bg1"/>
                </a:solidFill>
              </a:rPr>
            </a:br>
            <a:r>
              <a:rPr lang="en-US" sz="1100" b="1">
                <a:solidFill>
                  <a:schemeClr val="bg1"/>
                </a:solidFill>
              </a:rPr>
              <a:t>Reach</a:t>
            </a:r>
          </a:p>
        </p:txBody>
      </p:sp>
      <p:sp>
        <p:nvSpPr>
          <p:cNvPr id="51" name="Rectangle 50">
            <a:extLst>
              <a:ext uri="{FF2B5EF4-FFF2-40B4-BE49-F238E27FC236}">
                <a16:creationId xmlns:a16="http://schemas.microsoft.com/office/drawing/2014/main" id="{4F305083-F5DF-B14D-9B94-DE771CF51154}"/>
              </a:ext>
            </a:extLst>
          </p:cNvPr>
          <p:cNvSpPr/>
          <p:nvPr/>
        </p:nvSpPr>
        <p:spPr>
          <a:xfrm>
            <a:off x="6208466" y="4872142"/>
            <a:ext cx="1371600" cy="567686"/>
          </a:xfrm>
          <a:prstGeom prst="rect">
            <a:avLst/>
          </a:prstGeom>
        </p:spPr>
        <p:txBody>
          <a:bodyPr wrap="square" anchor="ctr">
            <a:noAutofit/>
          </a:bodyPr>
          <a:lstStyle/>
          <a:p>
            <a:pPr algn="ctr">
              <a:lnSpc>
                <a:spcPct val="90000"/>
              </a:lnSpc>
            </a:pPr>
            <a:r>
              <a:rPr lang="en-US" sz="1100" b="1" spc="-50" dirty="0">
                <a:solidFill>
                  <a:schemeClr val="bg1"/>
                </a:solidFill>
              </a:rPr>
              <a:t>Enhance Participant Engagement </a:t>
            </a:r>
          </a:p>
        </p:txBody>
      </p:sp>
      <p:sp>
        <p:nvSpPr>
          <p:cNvPr id="52" name="Rectangle 51">
            <a:extLst>
              <a:ext uri="{FF2B5EF4-FFF2-40B4-BE49-F238E27FC236}">
                <a16:creationId xmlns:a16="http://schemas.microsoft.com/office/drawing/2014/main" id="{AB40171A-9C78-9740-AB85-3EE66C437AC5}"/>
              </a:ext>
            </a:extLst>
          </p:cNvPr>
          <p:cNvSpPr/>
          <p:nvPr/>
        </p:nvSpPr>
        <p:spPr>
          <a:xfrm>
            <a:off x="4539165" y="4815725"/>
            <a:ext cx="1371600" cy="584775"/>
          </a:xfrm>
          <a:prstGeom prst="rect">
            <a:avLst/>
          </a:prstGeom>
        </p:spPr>
        <p:txBody>
          <a:bodyPr wrap="square" anchor="ctr">
            <a:noAutofit/>
          </a:bodyPr>
          <a:lstStyle/>
          <a:p>
            <a:pPr algn="ctr">
              <a:lnSpc>
                <a:spcPct val="90000"/>
              </a:lnSpc>
            </a:pPr>
            <a:r>
              <a:rPr lang="en-US" sz="1100" b="1" dirty="0">
                <a:solidFill>
                  <a:schemeClr val="bg1"/>
                </a:solidFill>
              </a:rPr>
              <a:t>Increase </a:t>
            </a:r>
            <a:br>
              <a:rPr lang="en-US" sz="1100" b="1" dirty="0">
                <a:solidFill>
                  <a:schemeClr val="bg1"/>
                </a:solidFill>
              </a:rPr>
            </a:br>
            <a:r>
              <a:rPr lang="en-US" sz="1100" b="1" dirty="0">
                <a:solidFill>
                  <a:schemeClr val="bg1"/>
                </a:solidFill>
              </a:rPr>
              <a:t>Our Ability </a:t>
            </a:r>
            <a:br>
              <a:rPr lang="en-US" sz="1100" b="1" dirty="0">
                <a:solidFill>
                  <a:schemeClr val="bg1"/>
                </a:solidFill>
              </a:rPr>
            </a:br>
            <a:r>
              <a:rPr lang="en-US" sz="1100" b="1" dirty="0">
                <a:solidFill>
                  <a:schemeClr val="bg1"/>
                </a:solidFill>
              </a:rPr>
              <a:t>to Adapt</a:t>
            </a:r>
          </a:p>
        </p:txBody>
      </p:sp>
      <p:pic>
        <p:nvPicPr>
          <p:cNvPr id="2050" name="Picture 2">
            <a:extLst>
              <a:ext uri="{FF2B5EF4-FFF2-40B4-BE49-F238E27FC236}">
                <a16:creationId xmlns:a16="http://schemas.microsoft.com/office/drawing/2014/main" id="{8512622A-40FE-402F-9D66-0042DA8D7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600" y="2057400"/>
            <a:ext cx="4478482" cy="4114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064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up)">
                                      <p:cBhvr>
                                        <p:cTn id="10"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0"/>
                            </p:stCondLst>
                            <p:childTnLst>
                              <p:par>
                                <p:cTn id="19" presetID="22" presetClass="entr" presetSubtype="1"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up)">
                                      <p:cBhvr>
                                        <p:cTn id="21"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0"/>
                            </p:stCondLst>
                            <p:childTnLst>
                              <p:par>
                                <p:cTn id="41" presetID="22" presetClass="entr" presetSubtype="1"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P spid="45" grpId="0"/>
      <p:bldP spid="38" grpId="0" animBg="1"/>
      <p:bldP spid="39" grpId="0" animBg="1"/>
      <p:bldP spid="40"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A00775-AF85-4149-8B8F-DF37743FACDC}"/>
              </a:ext>
            </a:extLst>
          </p:cNvPr>
          <p:cNvSpPr/>
          <p:nvPr/>
        </p:nvSpPr>
        <p:spPr>
          <a:xfrm>
            <a:off x="0" y="0"/>
            <a:ext cx="6096000" cy="6857999"/>
          </a:xfrm>
          <a:prstGeom prst="rect">
            <a:avLst/>
          </a:prstGeom>
          <a:solidFill>
            <a:schemeClr val="accent1">
              <a:lumMod val="50000"/>
            </a:schemeClr>
          </a:solidFill>
        </p:spPr>
        <p:txBody>
          <a:bodyPr vert="horz" wrap="square" lIns="91440" tIns="45720" rIns="91440" bIns="45720" rtlCol="0" anchor="b">
            <a:noAutofit/>
          </a:bodyPr>
          <a:lstStyle/>
          <a:p>
            <a:pPr marL="228600" indent="-228600">
              <a:lnSpc>
                <a:spcPct val="90000"/>
              </a:lnSpc>
              <a:spcBef>
                <a:spcPts val="1000"/>
              </a:spcBef>
              <a:buFont typeface="Arial" panose="020B0604020202020204" pitchFamily="34" charset="0"/>
              <a:buChar char="•"/>
            </a:pPr>
            <a:endParaRPr lang="en-US" sz="2800">
              <a:solidFill>
                <a:schemeClr val="tx1">
                  <a:alpha val="0"/>
                </a:schemeClr>
              </a:solidFill>
            </a:endParaRPr>
          </a:p>
        </p:txBody>
      </p:sp>
      <p:sp>
        <p:nvSpPr>
          <p:cNvPr id="4" name="Text Placeholder 3">
            <a:extLst>
              <a:ext uri="{FF2B5EF4-FFF2-40B4-BE49-F238E27FC236}">
                <a16:creationId xmlns:a16="http://schemas.microsoft.com/office/drawing/2014/main" id="{FBBA5834-4530-404E-B00D-A1A6B649E1B4}"/>
              </a:ext>
            </a:extLst>
          </p:cNvPr>
          <p:cNvSpPr>
            <a:spLocks noGrp="1"/>
          </p:cNvSpPr>
          <p:nvPr>
            <p:ph type="body" sz="quarter" idx="14"/>
          </p:nvPr>
        </p:nvSpPr>
        <p:spPr>
          <a:xfrm>
            <a:off x="783771" y="2665978"/>
            <a:ext cx="4978400" cy="1135062"/>
          </a:xfrm>
        </p:spPr>
        <p:txBody>
          <a:bodyPr/>
          <a:lstStyle/>
          <a:p>
            <a:pPr lvl="1"/>
            <a:r>
              <a:rPr lang="en-US" sz="4400" b="1">
                <a:solidFill>
                  <a:schemeClr val="accent4"/>
                </a:solidFill>
              </a:rPr>
              <a:t>ONE VOICE</a:t>
            </a:r>
          </a:p>
        </p:txBody>
      </p:sp>
      <p:sp>
        <p:nvSpPr>
          <p:cNvPr id="5" name="Subtitle 4">
            <a:extLst>
              <a:ext uri="{FF2B5EF4-FFF2-40B4-BE49-F238E27FC236}">
                <a16:creationId xmlns:a16="http://schemas.microsoft.com/office/drawing/2014/main" id="{FCB7FD7B-A37D-894E-9165-6DEA10B681D0}"/>
              </a:ext>
            </a:extLst>
          </p:cNvPr>
          <p:cNvSpPr>
            <a:spLocks noGrp="1"/>
          </p:cNvSpPr>
          <p:nvPr>
            <p:ph type="subTitle" idx="1"/>
          </p:nvPr>
        </p:nvSpPr>
        <p:spPr>
          <a:xfrm>
            <a:off x="775304" y="3908072"/>
            <a:ext cx="4986867" cy="1975764"/>
          </a:xfrm>
        </p:spPr>
        <p:txBody>
          <a:bodyPr/>
          <a:lstStyle/>
          <a:p>
            <a:r>
              <a:rPr lang="en-US" dirty="0"/>
              <a:t>Elevate a consistent identity, voice and message</a:t>
            </a:r>
          </a:p>
        </p:txBody>
      </p:sp>
      <p:sp>
        <p:nvSpPr>
          <p:cNvPr id="6" name="Slide Number Placeholder 5">
            <a:extLst>
              <a:ext uri="{FF2B5EF4-FFF2-40B4-BE49-F238E27FC236}">
                <a16:creationId xmlns:a16="http://schemas.microsoft.com/office/drawing/2014/main" id="{31D44A2A-2D19-814F-924C-2068895066DA}"/>
              </a:ext>
            </a:extLst>
          </p:cNvPr>
          <p:cNvSpPr>
            <a:spLocks noGrp="1"/>
          </p:cNvSpPr>
          <p:nvPr>
            <p:ph type="sldNum" sz="quarter" idx="12"/>
          </p:nvPr>
        </p:nvSpPr>
        <p:spPr/>
        <p:txBody>
          <a:bodyPr/>
          <a:lstStyle/>
          <a:p>
            <a:fld id="{97A94E25-127B-4C48-AF96-44BA7B823777}" type="slidenum">
              <a:rPr lang="en-US" smtClean="0"/>
              <a:pPr/>
              <a:t>6</a:t>
            </a:fld>
            <a:endParaRPr lang="en-US"/>
          </a:p>
        </p:txBody>
      </p:sp>
      <p:sp>
        <p:nvSpPr>
          <p:cNvPr id="9" name="Oval 8">
            <a:extLst>
              <a:ext uri="{FF2B5EF4-FFF2-40B4-BE49-F238E27FC236}">
                <a16:creationId xmlns:a16="http://schemas.microsoft.com/office/drawing/2014/main" id="{247CB317-FBE6-4B42-A383-51AA971A93CE}"/>
              </a:ext>
            </a:extLst>
          </p:cNvPr>
          <p:cNvSpPr>
            <a:spLocks noChangeAspect="1"/>
          </p:cNvSpPr>
          <p:nvPr/>
        </p:nvSpPr>
        <p:spPr>
          <a:xfrm>
            <a:off x="775304" y="320216"/>
            <a:ext cx="1097280" cy="10972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7200" b="1">
                <a:solidFill>
                  <a:schemeClr val="bg1"/>
                </a:solidFill>
                <a:latin typeface="Arial" panose="020B0604020202020204" pitchFamily="34" charset="0"/>
                <a:cs typeface="Arial" panose="020B0604020202020204" pitchFamily="34" charset="0"/>
              </a:rPr>
              <a:t>1</a:t>
            </a:r>
          </a:p>
        </p:txBody>
      </p:sp>
      <p:pic>
        <p:nvPicPr>
          <p:cNvPr id="3" name="Picture 2">
            <a:extLst>
              <a:ext uri="{FF2B5EF4-FFF2-40B4-BE49-F238E27FC236}">
                <a16:creationId xmlns:a16="http://schemas.microsoft.com/office/drawing/2014/main" id="{23A8B6A5-B708-1844-915F-4FD5BE86F683}"/>
              </a:ext>
            </a:extLst>
          </p:cNvPr>
          <p:cNvPicPr>
            <a:picLocks noChangeAspect="1"/>
          </p:cNvPicPr>
          <p:nvPr/>
        </p:nvPicPr>
        <p:blipFill>
          <a:blip r:embed="rId4"/>
          <a:stretch>
            <a:fillRect/>
          </a:stretch>
        </p:blipFill>
        <p:spPr>
          <a:xfrm>
            <a:off x="7073819" y="1939413"/>
            <a:ext cx="4334410" cy="3429000"/>
          </a:xfrm>
          <a:prstGeom prst="rect">
            <a:avLst/>
          </a:prstGeom>
        </p:spPr>
      </p:pic>
    </p:spTree>
    <p:custDataLst>
      <p:tags r:id="rId1"/>
    </p:custDataLst>
    <p:extLst>
      <p:ext uri="{BB962C8B-B14F-4D97-AF65-F5344CB8AC3E}">
        <p14:creationId xmlns:p14="http://schemas.microsoft.com/office/powerpoint/2010/main" val="3925424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3755" y="1199157"/>
            <a:ext cx="3847751" cy="39515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itle 1"/>
          <p:cNvSpPr txBox="1">
            <a:spLocks/>
          </p:cNvSpPr>
          <p:nvPr/>
        </p:nvSpPr>
        <p:spPr>
          <a:xfrm>
            <a:off x="392149" y="1885275"/>
            <a:ext cx="4274023" cy="2477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000" b="0" i="0" kern="1200" spc="0">
                <a:solidFill>
                  <a:schemeClr val="tx1"/>
                </a:solidFill>
                <a:latin typeface="Arial Narrow"/>
                <a:ea typeface="+mj-ea"/>
                <a:cs typeface="Arial Narrow"/>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lang="en-US" sz="3600" b="1" dirty="0">
                <a:solidFill>
                  <a:srgbClr val="FFFFFF"/>
                </a:solidFill>
                <a:latin typeface="+mj-lt"/>
              </a:rPr>
              <a:t>ROTARY.ORG/</a:t>
            </a:r>
          </a:p>
          <a:p>
            <a:pPr marL="0" marR="0" lvl="0" indent="0" algn="l" defTabSz="457200" rtl="0" eaLnBrk="1" fontAlgn="auto" latinLnBrk="0" hangingPunct="1">
              <a:lnSpc>
                <a:spcPct val="80000"/>
              </a:lnSpc>
              <a:spcBef>
                <a:spcPct val="0"/>
              </a:spcBef>
              <a:spcAft>
                <a:spcPts val="0"/>
              </a:spcAft>
              <a:buClrTx/>
              <a:buSzTx/>
              <a:buFontTx/>
              <a:buNone/>
              <a:tabLst/>
              <a:defRPr/>
            </a:pPr>
            <a:r>
              <a:rPr lang="en-US" sz="3600" b="1" dirty="0">
                <a:solidFill>
                  <a:srgbClr val="FFFFFF"/>
                </a:solidFill>
                <a:latin typeface="+mj-lt"/>
              </a:rPr>
              <a:t>BRANDCENTER</a:t>
            </a:r>
            <a:endParaRPr kumimoji="0" lang="en-US" sz="3600" b="1" i="0" u="none" strike="noStrike" kern="1200" cap="none" spc="0" normalizeH="0" baseline="0" noProof="0" dirty="0">
              <a:ln>
                <a:noFill/>
              </a:ln>
              <a:solidFill>
                <a:srgbClr val="FFFFFF"/>
              </a:solidFill>
              <a:effectLst/>
              <a:uLnTx/>
              <a:uFillTx/>
              <a:latin typeface="+mj-lt"/>
              <a:ea typeface="+mj-ea"/>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0035"/>
          <a:stretch/>
        </p:blipFill>
        <p:spPr>
          <a:xfrm>
            <a:off x="3485942" y="425199"/>
            <a:ext cx="8623884" cy="5718835"/>
          </a:xfrm>
          <a:prstGeom prst="rect">
            <a:avLst/>
          </a:prstGeom>
        </p:spPr>
      </p:pic>
      <p:pic>
        <p:nvPicPr>
          <p:cNvPr id="8" name="Picture 7" descr="Screen Shot 2017-03-15 at 1.23.09 PM.png"/>
          <p:cNvPicPr>
            <a:picLocks noChangeAspect="1"/>
          </p:cNvPicPr>
          <p:nvPr/>
        </p:nvPicPr>
        <p:blipFill rotWithShape="1">
          <a:blip r:embed="rId5">
            <a:extLst>
              <a:ext uri="{28A0092B-C50C-407E-A947-70E740481C1C}">
                <a14:useLocalDpi xmlns:a14="http://schemas.microsoft.com/office/drawing/2010/main" val="0"/>
              </a:ext>
            </a:extLst>
          </a:blip>
          <a:srcRect l="498" t="11646" r="639" b="25661"/>
          <a:stretch/>
        </p:blipFill>
        <p:spPr>
          <a:xfrm>
            <a:off x="4959686" y="1137802"/>
            <a:ext cx="6986237" cy="3716628"/>
          </a:xfrm>
          <a:prstGeom prst="rect">
            <a:avLst/>
          </a:prstGeom>
        </p:spPr>
      </p:pic>
    </p:spTree>
    <p:custDataLst>
      <p:tags r:id="rId1"/>
    </p:custDataLst>
    <p:extLst>
      <p:ext uri="{BB962C8B-B14F-4D97-AF65-F5344CB8AC3E}">
        <p14:creationId xmlns:p14="http://schemas.microsoft.com/office/powerpoint/2010/main" val="3897157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2"/>
        <p:cNvGrpSpPr/>
        <p:nvPr/>
      </p:nvGrpSpPr>
      <p:grpSpPr>
        <a:xfrm>
          <a:off x="0" y="0"/>
          <a:ext cx="0" cy="0"/>
          <a:chOff x="0" y="0"/>
          <a:chExt cx="0" cy="0"/>
        </a:xfrm>
      </p:grpSpPr>
      <p:sp>
        <p:nvSpPr>
          <p:cNvPr id="340" name="Rectangle 339">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685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41454FE-9E5E-46E6-88DF-89E497585C20}"/>
              </a:ext>
            </a:extLst>
          </p:cNvPr>
          <p:cNvPicPr>
            <a:picLocks noChangeAspect="1"/>
          </p:cNvPicPr>
          <p:nvPr/>
        </p:nvPicPr>
        <p:blipFill rotWithShape="1">
          <a:blip r:embed="rId4"/>
          <a:srcRect t="11029" r="2142" b="21038"/>
          <a:stretch/>
        </p:blipFill>
        <p:spPr>
          <a:xfrm>
            <a:off x="5657850" y="320040"/>
            <a:ext cx="6189416" cy="3293450"/>
          </a:xfrm>
          <a:prstGeom prst="rect">
            <a:avLst/>
          </a:prstGeom>
        </p:spPr>
      </p:pic>
      <p:sp>
        <p:nvSpPr>
          <p:cNvPr id="333" name="Google Shape;333;p14"/>
          <p:cNvSpPr txBox="1">
            <a:spLocks noGrp="1"/>
          </p:cNvSpPr>
          <p:nvPr>
            <p:ph type="title"/>
          </p:nvPr>
        </p:nvSpPr>
        <p:spPr>
          <a:xfrm>
            <a:off x="621629" y="640080"/>
            <a:ext cx="4225290" cy="5578816"/>
          </a:xfrm>
          <a:prstGeom prst="rect">
            <a:avLst/>
          </a:prstGeom>
          <a:solidFill>
            <a:schemeClr val="accent2"/>
          </a:solidFill>
        </p:spPr>
        <p:txBody>
          <a:bodyPr spcFirstLastPara="1" vert="horz" lIns="91440" tIns="45720" rIns="91440" bIns="45720" rtlCol="0" anchor="ctr" anchorCtr="0">
            <a:normAutofit/>
          </a:bodyPr>
          <a:lstStyle/>
          <a:p>
            <a:pPr marL="0" lvl="0" indent="0" algn="ctr">
              <a:spcBef>
                <a:spcPct val="0"/>
              </a:spcBef>
              <a:spcAft>
                <a:spcPts val="0"/>
              </a:spcAft>
              <a:buClr>
                <a:schemeClr val="lt1"/>
              </a:buClr>
              <a:buSzPts val="4400"/>
            </a:pPr>
            <a:r>
              <a:rPr lang="en-US" b="1" kern="1200" dirty="0">
                <a:solidFill>
                  <a:srgbClr val="FFFFFF"/>
                </a:solidFill>
                <a:latin typeface="+mj-lt"/>
                <a:ea typeface="+mj-ea"/>
                <a:cs typeface="+mj-cs"/>
              </a:rPr>
              <a:t>THE LEARNING CENTER</a:t>
            </a:r>
          </a:p>
        </p:txBody>
      </p:sp>
      <p:sp>
        <p:nvSpPr>
          <p:cNvPr id="334" name="Google Shape;334;p14"/>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None/>
            </a:pPr>
            <a:fld id="{00000000-1234-1234-1234-123412341234}" type="slidenum">
              <a:rPr lang="en-US">
                <a:solidFill>
                  <a:schemeClr val="tx1">
                    <a:tint val="75000"/>
                  </a:schemeClr>
                </a:solidFill>
                <a:latin typeface="+mn-lt"/>
                <a:ea typeface="+mn-ea"/>
                <a:cs typeface="+mn-cs"/>
              </a:rPr>
              <a:pPr lvl="0" indent="0">
                <a:spcBef>
                  <a:spcPts val="0"/>
                </a:spcBef>
                <a:spcAft>
                  <a:spcPts val="600"/>
                </a:spcAft>
                <a:buNone/>
              </a:pPr>
              <a:t>8</a:t>
            </a:fld>
            <a:endParaRPr lang="en-US">
              <a:solidFill>
                <a:schemeClr val="tx1">
                  <a:tint val="75000"/>
                </a:schemeClr>
              </a:solidFill>
              <a:latin typeface="+mn-lt"/>
              <a:ea typeface="+mn-ea"/>
              <a:cs typeface="+mn-cs"/>
            </a:endParaRPr>
          </a:p>
        </p:txBody>
      </p:sp>
      <p:pic>
        <p:nvPicPr>
          <p:cNvPr id="5" name="Picture 4">
            <a:extLst>
              <a:ext uri="{FF2B5EF4-FFF2-40B4-BE49-F238E27FC236}">
                <a16:creationId xmlns:a16="http://schemas.microsoft.com/office/drawing/2014/main" id="{023D5EAC-03CF-4C4C-8DA3-CE83B2EEE403}"/>
              </a:ext>
            </a:extLst>
          </p:cNvPr>
          <p:cNvPicPr>
            <a:picLocks noChangeAspect="1"/>
          </p:cNvPicPr>
          <p:nvPr/>
        </p:nvPicPr>
        <p:blipFill rotWithShape="1">
          <a:blip r:embed="rId5"/>
          <a:srcRect t="12000" r="3438" b="25666"/>
          <a:stretch/>
        </p:blipFill>
        <p:spPr>
          <a:xfrm>
            <a:off x="5657850" y="3796880"/>
            <a:ext cx="6389370" cy="2924595"/>
          </a:xfrm>
          <a:prstGeom prst="rect">
            <a:avLst/>
          </a:prstGeom>
        </p:spPr>
      </p:pic>
    </p:spTree>
    <p:custDataLst>
      <p:tags r:id="rId1"/>
    </p:custDataLst>
    <p:extLst>
      <p:ext uri="{BB962C8B-B14F-4D97-AF65-F5344CB8AC3E}">
        <p14:creationId xmlns:p14="http://schemas.microsoft.com/office/powerpoint/2010/main" val="4144478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23AE2B-3670-2E4A-BF68-5B42EDB5B9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276E844F-1AFE-1A46-801D-0BF650D32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3805" y="1644625"/>
            <a:ext cx="3213100" cy="1206500"/>
          </a:xfrm>
          <a:prstGeom prst="rect">
            <a:avLst/>
          </a:prstGeom>
        </p:spPr>
      </p:pic>
      <p:pic>
        <p:nvPicPr>
          <p:cNvPr id="9" name="Picture 8" descr="A close up of a logo&#10;&#10;Description automatically generated">
            <a:extLst>
              <a:ext uri="{FF2B5EF4-FFF2-40B4-BE49-F238E27FC236}">
                <a16:creationId xmlns:a16="http://schemas.microsoft.com/office/drawing/2014/main" id="{04E22D2E-76D7-2B41-AD92-9FBC7358A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1300" y="3268434"/>
            <a:ext cx="2394200" cy="684057"/>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BC954DC0-6BEA-4740-9C2D-10DB18143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948" y="3219824"/>
            <a:ext cx="2198756" cy="830641"/>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D235E124-6B11-0146-A6D1-C782AB6345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1944" y="3268434"/>
            <a:ext cx="2198756" cy="830641"/>
          </a:xfrm>
          <a:prstGeom prst="rect">
            <a:avLst/>
          </a:prstGeom>
        </p:spPr>
      </p:pic>
      <p:cxnSp>
        <p:nvCxnSpPr>
          <p:cNvPr id="24" name="Straight Connector 23">
            <a:extLst>
              <a:ext uri="{FF2B5EF4-FFF2-40B4-BE49-F238E27FC236}">
                <a16:creationId xmlns:a16="http://schemas.microsoft.com/office/drawing/2014/main" id="{55B3F376-8107-A646-A745-B5889679BB06}"/>
              </a:ext>
            </a:extLst>
          </p:cNvPr>
          <p:cNvCxnSpPr>
            <a:cxnSpLocks/>
          </p:cNvCxnSpPr>
          <p:nvPr/>
        </p:nvCxnSpPr>
        <p:spPr>
          <a:xfrm>
            <a:off x="609600" y="2944549"/>
            <a:ext cx="10972800" cy="0"/>
          </a:xfrm>
          <a:prstGeom prst="line">
            <a:avLst/>
          </a:prstGeom>
          <a:ln w="12700"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DE993EA-88EE-4B48-AA6B-90743B36ADD7}"/>
              </a:ext>
            </a:extLst>
          </p:cNvPr>
          <p:cNvCxnSpPr>
            <a:cxnSpLocks/>
          </p:cNvCxnSpPr>
          <p:nvPr/>
        </p:nvCxnSpPr>
        <p:spPr>
          <a:xfrm flipV="1">
            <a:off x="7924800" y="2933789"/>
            <a:ext cx="0" cy="2103120"/>
          </a:xfrm>
          <a:prstGeom prst="line">
            <a:avLst/>
          </a:prstGeom>
          <a:ln w="12700"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10A2BF-6C3B-544C-B17A-C2A98ECC5B94}"/>
              </a:ext>
            </a:extLst>
          </p:cNvPr>
          <p:cNvCxnSpPr>
            <a:cxnSpLocks/>
          </p:cNvCxnSpPr>
          <p:nvPr/>
        </p:nvCxnSpPr>
        <p:spPr>
          <a:xfrm flipV="1">
            <a:off x="4232910" y="2984212"/>
            <a:ext cx="0" cy="2103120"/>
          </a:xfrm>
          <a:prstGeom prst="line">
            <a:avLst/>
          </a:prstGeom>
          <a:ln w="12700"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17C9DC-59A4-0143-876D-EEE0C4BFC603}"/>
              </a:ext>
            </a:extLst>
          </p:cNvPr>
          <p:cNvCxnSpPr>
            <a:cxnSpLocks/>
          </p:cNvCxnSpPr>
          <p:nvPr/>
        </p:nvCxnSpPr>
        <p:spPr>
          <a:xfrm>
            <a:off x="609600" y="4230670"/>
            <a:ext cx="10972800" cy="0"/>
          </a:xfrm>
          <a:prstGeom prst="line">
            <a:avLst/>
          </a:prstGeom>
          <a:ln w="12700"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C6AB31-7DDF-984A-BDE6-1607AB35F70C}"/>
              </a:ext>
            </a:extLst>
          </p:cNvPr>
          <p:cNvCxnSpPr>
            <a:cxnSpLocks/>
          </p:cNvCxnSpPr>
          <p:nvPr/>
        </p:nvCxnSpPr>
        <p:spPr>
          <a:xfrm>
            <a:off x="609600" y="5061336"/>
            <a:ext cx="10972800" cy="0"/>
          </a:xfrm>
          <a:prstGeom prst="line">
            <a:avLst/>
          </a:prstGeom>
          <a:ln w="12700"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93025AE-A819-4906-BA7E-9574279E7EF3}"/>
              </a:ext>
            </a:extLst>
          </p:cNvPr>
          <p:cNvCxnSpPr>
            <a:cxnSpLocks/>
          </p:cNvCxnSpPr>
          <p:nvPr/>
        </p:nvCxnSpPr>
        <p:spPr>
          <a:xfrm flipV="1">
            <a:off x="5904156" y="5031531"/>
            <a:ext cx="0" cy="1699032"/>
          </a:xfrm>
          <a:prstGeom prst="line">
            <a:avLst/>
          </a:prstGeom>
          <a:ln w="12700"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19B116-D4FA-457A-B3B9-3BEDE50FF1EF}"/>
              </a:ext>
            </a:extLst>
          </p:cNvPr>
          <p:cNvCxnSpPr>
            <a:cxnSpLocks/>
          </p:cNvCxnSpPr>
          <p:nvPr/>
        </p:nvCxnSpPr>
        <p:spPr>
          <a:xfrm>
            <a:off x="609600" y="6050505"/>
            <a:ext cx="10972800" cy="0"/>
          </a:xfrm>
          <a:prstGeom prst="line">
            <a:avLst/>
          </a:prstGeom>
          <a:ln w="12700"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0879BA-7FB8-406D-9405-DFFAFC2412B5}"/>
              </a:ext>
            </a:extLst>
          </p:cNvPr>
          <p:cNvCxnSpPr>
            <a:cxnSpLocks/>
          </p:cNvCxnSpPr>
          <p:nvPr/>
        </p:nvCxnSpPr>
        <p:spPr>
          <a:xfrm>
            <a:off x="718969" y="6730563"/>
            <a:ext cx="10972800" cy="0"/>
          </a:xfrm>
          <a:prstGeom prst="line">
            <a:avLst/>
          </a:prstGeom>
          <a:ln w="12700"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89F1343A-88C0-42FD-93E4-9BCD595ED32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270128" y="5060523"/>
            <a:ext cx="2219322" cy="959857"/>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0A28624-1DE8-401D-992F-9258C6E8BD8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04890" y="5082203"/>
            <a:ext cx="2119062" cy="916495"/>
          </a:xfrm>
          <a:prstGeom prst="rect">
            <a:avLst/>
          </a:prstGeom>
        </p:spPr>
      </p:pic>
      <p:sp>
        <p:nvSpPr>
          <p:cNvPr id="32" name="TextBox 31">
            <a:extLst>
              <a:ext uri="{FF2B5EF4-FFF2-40B4-BE49-F238E27FC236}">
                <a16:creationId xmlns:a16="http://schemas.microsoft.com/office/drawing/2014/main" id="{9EA6CC92-1A8B-4D85-939E-C9C723D3DED5}"/>
              </a:ext>
            </a:extLst>
          </p:cNvPr>
          <p:cNvSpPr txBox="1"/>
          <p:nvPr/>
        </p:nvSpPr>
        <p:spPr>
          <a:xfrm>
            <a:off x="1440628" y="4428465"/>
            <a:ext cx="19955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B4E7"/>
                </a:solidFill>
                <a:effectLst/>
                <a:uLnTx/>
                <a:uFillTx/>
                <a:latin typeface="Arial" panose="020B0604020202020204"/>
                <a:ea typeface="+mn-ea"/>
                <a:cs typeface="+mn-cs"/>
              </a:rPr>
              <a:t>ROTARY CLUBS</a:t>
            </a:r>
          </a:p>
        </p:txBody>
      </p:sp>
      <p:sp>
        <p:nvSpPr>
          <p:cNvPr id="33" name="TextBox 32">
            <a:extLst>
              <a:ext uri="{FF2B5EF4-FFF2-40B4-BE49-F238E27FC236}">
                <a16:creationId xmlns:a16="http://schemas.microsoft.com/office/drawing/2014/main" id="{CF927F4F-1BFD-4169-A83A-6D21767578DF}"/>
              </a:ext>
            </a:extLst>
          </p:cNvPr>
          <p:cNvSpPr txBox="1"/>
          <p:nvPr/>
        </p:nvSpPr>
        <p:spPr>
          <a:xfrm>
            <a:off x="4637408" y="4430569"/>
            <a:ext cx="29171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B4E7"/>
                </a:solidFill>
                <a:effectLst/>
                <a:uLnTx/>
                <a:uFillTx/>
                <a:latin typeface="Arial" panose="020B0604020202020204"/>
                <a:ea typeface="+mn-ea"/>
                <a:cs typeface="+mn-cs"/>
              </a:rPr>
              <a:t>ROTARY INTERNATIONAL</a:t>
            </a:r>
          </a:p>
        </p:txBody>
      </p:sp>
      <p:sp>
        <p:nvSpPr>
          <p:cNvPr id="34" name="TextBox 33">
            <a:extLst>
              <a:ext uri="{FF2B5EF4-FFF2-40B4-BE49-F238E27FC236}">
                <a16:creationId xmlns:a16="http://schemas.microsoft.com/office/drawing/2014/main" id="{8B1CB9C7-87FA-4EDC-87D5-AFE6D9BCB8F3}"/>
              </a:ext>
            </a:extLst>
          </p:cNvPr>
          <p:cNvSpPr txBox="1"/>
          <p:nvPr/>
        </p:nvSpPr>
        <p:spPr>
          <a:xfrm>
            <a:off x="8359689" y="4427313"/>
            <a:ext cx="29171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B4E7"/>
                </a:solidFill>
                <a:effectLst/>
                <a:uLnTx/>
                <a:uFillTx/>
                <a:latin typeface="Arial" panose="020B0604020202020204"/>
                <a:ea typeface="+mn-ea"/>
                <a:cs typeface="+mn-cs"/>
              </a:rPr>
              <a:t>THE ROTARY FOUNDATION</a:t>
            </a:r>
          </a:p>
        </p:txBody>
      </p:sp>
      <p:sp>
        <p:nvSpPr>
          <p:cNvPr id="35" name="TextBox 34">
            <a:extLst>
              <a:ext uri="{FF2B5EF4-FFF2-40B4-BE49-F238E27FC236}">
                <a16:creationId xmlns:a16="http://schemas.microsoft.com/office/drawing/2014/main" id="{A0DDB796-403F-4702-8B6D-941C8E9E4237}"/>
              </a:ext>
            </a:extLst>
          </p:cNvPr>
          <p:cNvSpPr txBox="1"/>
          <p:nvPr/>
        </p:nvSpPr>
        <p:spPr>
          <a:xfrm>
            <a:off x="2252094" y="6198230"/>
            <a:ext cx="22553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B4E7"/>
                </a:solidFill>
                <a:effectLst/>
                <a:uLnTx/>
                <a:uFillTx/>
                <a:latin typeface="Arial" panose="020B0604020202020204"/>
                <a:ea typeface="+mn-ea"/>
                <a:cs typeface="+mn-cs"/>
              </a:rPr>
              <a:t>ROTARACT CLUBS</a:t>
            </a:r>
          </a:p>
        </p:txBody>
      </p:sp>
      <p:sp>
        <p:nvSpPr>
          <p:cNvPr id="37" name="TextBox 36">
            <a:extLst>
              <a:ext uri="{FF2B5EF4-FFF2-40B4-BE49-F238E27FC236}">
                <a16:creationId xmlns:a16="http://schemas.microsoft.com/office/drawing/2014/main" id="{57BF40BD-08A8-427C-BE96-1E1026F1977C}"/>
              </a:ext>
            </a:extLst>
          </p:cNvPr>
          <p:cNvSpPr txBox="1"/>
          <p:nvPr/>
        </p:nvSpPr>
        <p:spPr>
          <a:xfrm>
            <a:off x="7595933" y="6214159"/>
            <a:ext cx="22553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B4E7"/>
                </a:solidFill>
                <a:effectLst/>
                <a:uLnTx/>
                <a:uFillTx/>
                <a:latin typeface="Arial" panose="020B0604020202020204"/>
                <a:ea typeface="+mn-ea"/>
                <a:cs typeface="+mn-cs"/>
              </a:rPr>
              <a:t>INTERACT CLUBS</a:t>
            </a:r>
          </a:p>
        </p:txBody>
      </p:sp>
      <p:sp>
        <p:nvSpPr>
          <p:cNvPr id="26" name="Title 6">
            <a:extLst>
              <a:ext uri="{FF2B5EF4-FFF2-40B4-BE49-F238E27FC236}">
                <a16:creationId xmlns:a16="http://schemas.microsoft.com/office/drawing/2014/main" id="{568A3AE5-BBB1-43C5-8274-41599DE52A11}"/>
              </a:ext>
            </a:extLst>
          </p:cNvPr>
          <p:cNvSpPr>
            <a:spLocks noGrp="1"/>
          </p:cNvSpPr>
          <p:nvPr>
            <p:ph type="title"/>
          </p:nvPr>
        </p:nvSpPr>
        <p:spPr>
          <a:xfrm>
            <a:off x="-19050" y="1"/>
            <a:ext cx="12348882" cy="1540042"/>
          </a:xfrm>
          <a:solidFill>
            <a:srgbClr val="00B0F0"/>
          </a:solidFill>
        </p:spPr>
        <p:txBody>
          <a:bodyPr>
            <a:noAutofit/>
          </a:bodyPr>
          <a:lstStyle/>
          <a:p>
            <a:r>
              <a:rPr lang="en-US" b="1" dirty="0">
                <a:solidFill>
                  <a:schemeClr val="bg1"/>
                </a:solidFill>
              </a:rPr>
              <a:t>FOCUS ON BRAND FIDELITY</a:t>
            </a:r>
          </a:p>
        </p:txBody>
      </p:sp>
      <p:sp>
        <p:nvSpPr>
          <p:cNvPr id="2" name="AutoShape 2">
            <a:extLst>
              <a:ext uri="{FF2B5EF4-FFF2-40B4-BE49-F238E27FC236}">
                <a16:creationId xmlns:a16="http://schemas.microsoft.com/office/drawing/2014/main" id="{3328CBB7-D287-45E7-953C-096B2F473F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F08433DE-C8EF-41B9-AFCB-9384A6F4A55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50A2021B-9F2A-449F-9D48-35BC994B9C69}"/>
              </a:ext>
            </a:extLst>
          </p:cNvPr>
          <p:cNvPicPr>
            <a:picLocks noChangeAspect="1"/>
          </p:cNvPicPr>
          <p:nvPr/>
        </p:nvPicPr>
        <p:blipFill rotWithShape="1">
          <a:blip r:embed="rId10"/>
          <a:srcRect t="25534" r="7337" b="22643"/>
          <a:stretch/>
        </p:blipFill>
        <p:spPr>
          <a:xfrm>
            <a:off x="2113149" y="1591850"/>
            <a:ext cx="3323070" cy="1459960"/>
          </a:xfrm>
          <a:prstGeom prst="rect">
            <a:avLst/>
          </a:prstGeom>
        </p:spPr>
      </p:pic>
    </p:spTree>
    <p:custDataLst>
      <p:tags r:id="rId1"/>
    </p:custDataLst>
    <p:extLst>
      <p:ext uri="{BB962C8B-B14F-4D97-AF65-F5344CB8AC3E}">
        <p14:creationId xmlns:p14="http://schemas.microsoft.com/office/powerpoint/2010/main" val="794499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TotalTime>
  <Words>1695</Words>
  <Application>Microsoft Office PowerPoint</Application>
  <PresentationFormat>Widescreen</PresentationFormat>
  <Paragraphs>203</Paragraphs>
  <Slides>22</Slides>
  <Notes>20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2" baseType="lpstr">
      <vt:lpstr>Arial</vt:lpstr>
      <vt:lpstr>Arial Black</vt:lpstr>
      <vt:lpstr>Arial Narrow</vt:lpstr>
      <vt:lpstr>Calibri</vt:lpstr>
      <vt:lpstr>Calibri Light</vt:lpstr>
      <vt:lpstr>Corbel</vt:lpstr>
      <vt:lpstr>Georgia</vt:lpstr>
      <vt:lpstr>Wingdings</vt:lpstr>
      <vt:lpstr>Office Theme</vt:lpstr>
      <vt:lpstr>Presentation</vt:lpstr>
      <vt:lpstr>PowerPoint Presentation</vt:lpstr>
      <vt:lpstr>SINCE 2011, AWARENESS IS IMPROVING</vt:lpstr>
      <vt:lpstr>BUT WE NEED TO INCREASE UNDERSTANING</vt:lpstr>
      <vt:lpstr>OUR BRAND PERCEPTION(S)</vt:lpstr>
      <vt:lpstr>COMMUNICATIONS PRIORITIES ALIGN WITH ACTION PLAN PRIORITIES </vt:lpstr>
      <vt:lpstr>PowerPoint Presentation</vt:lpstr>
      <vt:lpstr>PowerPoint Presentation</vt:lpstr>
      <vt:lpstr>THE LEARNING CENTER</vt:lpstr>
      <vt:lpstr>FOCUS ON BRAND FIDELITY</vt:lpstr>
      <vt:lpstr>PowerPoint Presentation</vt:lpstr>
      <vt:lpstr>PowerPoint Presentation</vt:lpstr>
      <vt:lpstr>PEOPLE OF ACTION</vt:lpstr>
      <vt:lpstr>PowerPoint Presentation</vt:lpstr>
      <vt:lpstr>YOUR STORY IS ROTARY’S STORY:  Join the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Chaunda Roseborough-Smith</dc:creator>
  <cp:lastModifiedBy>Kimberly Kouame</cp:lastModifiedBy>
  <cp:revision>16</cp:revision>
  <dcterms:created xsi:type="dcterms:W3CDTF">2022-07-08T17:30:32Z</dcterms:created>
  <dcterms:modified xsi:type="dcterms:W3CDTF">2022-07-11T13:53:35Z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809508C7-A40C-421D-AB99-7FA8E41C8AFA</vt:lpwstr>
  </property>
  <property fmtid="{D5CDD505-2E9C-101B-9397-08002B2CF9AE}" pid="3" name="ArticulatePath">
    <vt:lpwstr>https://rotary365-my.sharepoint.com/personal/chaunda_roseborough-smith_rotary_org/Documents/Multidistrict PETS July 2022</vt:lpwstr>
  </property>
</Properties>
</file>